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6" r:id="rId2"/>
    <p:sldId id="257" r:id="rId3"/>
    <p:sldId id="288" r:id="rId4"/>
    <p:sldId id="294" r:id="rId5"/>
    <p:sldId id="297" r:id="rId6"/>
    <p:sldId id="298" r:id="rId7"/>
    <p:sldId id="299" r:id="rId8"/>
    <p:sldId id="295" r:id="rId9"/>
    <p:sldId id="264" r:id="rId10"/>
    <p:sldId id="267" r:id="rId11"/>
    <p:sldId id="268" r:id="rId12"/>
    <p:sldId id="269" r:id="rId13"/>
    <p:sldId id="289" r:id="rId14"/>
    <p:sldId id="272" r:id="rId15"/>
    <p:sldId id="273" r:id="rId16"/>
    <p:sldId id="291" r:id="rId17"/>
    <p:sldId id="292" r:id="rId18"/>
    <p:sldId id="275" r:id="rId19"/>
    <p:sldId id="276" r:id="rId20"/>
    <p:sldId id="293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62B99-E994-496A-8992-8E8CADF1FA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D5E261-E678-4B25-B878-B9DFE26689E3}">
      <dgm:prSet phldrT="[Text]" custT="1"/>
      <dgm:spPr>
        <a:solidFill>
          <a:srgbClr val="0E518E"/>
        </a:solidFill>
      </dgm:spPr>
      <dgm:t>
        <a:bodyPr/>
        <a:lstStyle/>
        <a:p>
          <a:r>
            <a:rPr lang="en-US" sz="2000" dirty="0"/>
            <a:t>COWS score 12</a:t>
          </a:r>
        </a:p>
      </dgm:t>
    </dgm:pt>
    <dgm:pt modelId="{9F222AD1-72DF-462E-8596-9E991AE10852}" type="parTrans" cxnId="{4D7A5776-5D0E-427B-B480-B275533E8533}">
      <dgm:prSet/>
      <dgm:spPr/>
      <dgm:t>
        <a:bodyPr/>
        <a:lstStyle/>
        <a:p>
          <a:endParaRPr lang="en-US" sz="2400"/>
        </a:p>
      </dgm:t>
    </dgm:pt>
    <dgm:pt modelId="{F25629ED-91EC-4E98-8CD5-8F6173145E01}" type="sibTrans" cxnId="{4D7A5776-5D0E-427B-B480-B275533E8533}">
      <dgm:prSet custT="1"/>
      <dgm:spPr/>
      <dgm:t>
        <a:bodyPr/>
        <a:lstStyle/>
        <a:p>
          <a:endParaRPr lang="en-US" sz="1100"/>
        </a:p>
      </dgm:t>
    </dgm:pt>
    <dgm:pt modelId="{5915EAF1-9D2A-4810-B031-163D40A4039A}">
      <dgm:prSet custT="1"/>
      <dgm:spPr>
        <a:solidFill>
          <a:srgbClr val="0E518E"/>
        </a:solidFill>
      </dgm:spPr>
      <dgm:t>
        <a:bodyPr/>
        <a:lstStyle/>
        <a:p>
          <a:r>
            <a:rPr lang="en-US" sz="2000" dirty="0"/>
            <a:t>Buprenorphine 8-16 mg SL</a:t>
          </a:r>
        </a:p>
      </dgm:t>
    </dgm:pt>
    <dgm:pt modelId="{C4D1A1DA-7D53-4B1F-944E-5E6B015996E1}" type="parTrans" cxnId="{2A55DD7D-E849-4749-B899-B45B08F85364}">
      <dgm:prSet/>
      <dgm:spPr/>
      <dgm:t>
        <a:bodyPr/>
        <a:lstStyle/>
        <a:p>
          <a:endParaRPr lang="en-US" sz="2400"/>
        </a:p>
      </dgm:t>
    </dgm:pt>
    <dgm:pt modelId="{B59E4793-0FFE-41C7-BE4B-BB5B75B3CC70}" type="sibTrans" cxnId="{2A55DD7D-E849-4749-B899-B45B08F85364}">
      <dgm:prSet custT="1"/>
      <dgm:spPr/>
      <dgm:t>
        <a:bodyPr/>
        <a:lstStyle/>
        <a:p>
          <a:endParaRPr lang="en-US" sz="1100"/>
        </a:p>
      </dgm:t>
    </dgm:pt>
    <dgm:pt modelId="{D693A3D7-5C60-438C-87ED-004E6BFEECD5}">
      <dgm:prSet custT="1"/>
      <dgm:spPr>
        <a:solidFill>
          <a:srgbClr val="0E518E"/>
        </a:solidFill>
      </dgm:spPr>
      <dgm:t>
        <a:bodyPr/>
        <a:lstStyle/>
        <a:p>
          <a:r>
            <a:rPr lang="en-US" sz="2000"/>
            <a:t>Wait 30-60 minutes</a:t>
          </a:r>
          <a:endParaRPr lang="en-US" sz="2000" dirty="0"/>
        </a:p>
      </dgm:t>
    </dgm:pt>
    <dgm:pt modelId="{25665EA4-3D53-4613-AC2A-298D9449F1BC}" type="parTrans" cxnId="{9C6CF7B1-8EC1-4699-81AB-902F34803288}">
      <dgm:prSet/>
      <dgm:spPr/>
      <dgm:t>
        <a:bodyPr/>
        <a:lstStyle/>
        <a:p>
          <a:endParaRPr lang="en-US" sz="2400"/>
        </a:p>
      </dgm:t>
    </dgm:pt>
    <dgm:pt modelId="{F0F860D9-FAE8-43E6-A1CD-FFF79B24D2A9}" type="sibTrans" cxnId="{9C6CF7B1-8EC1-4699-81AB-902F34803288}">
      <dgm:prSet custT="1"/>
      <dgm:spPr/>
      <dgm:t>
        <a:bodyPr/>
        <a:lstStyle/>
        <a:p>
          <a:endParaRPr lang="en-US" sz="1100"/>
        </a:p>
      </dgm:t>
    </dgm:pt>
    <dgm:pt modelId="{FA914AEE-F97D-4C7D-8A68-8BB2AF0AC3E0}">
      <dgm:prSet custT="1"/>
      <dgm:spPr>
        <a:solidFill>
          <a:srgbClr val="0E518E"/>
        </a:solidFill>
      </dgm:spPr>
      <dgm:t>
        <a:bodyPr/>
        <a:lstStyle/>
        <a:p>
          <a:r>
            <a:rPr lang="en-US" sz="2000" dirty="0"/>
            <a:t>Second dose of 8-16 mg</a:t>
          </a:r>
        </a:p>
      </dgm:t>
    </dgm:pt>
    <dgm:pt modelId="{0247922E-EDB2-44B0-973B-DC1694486799}" type="parTrans" cxnId="{B68B5D7F-E7DD-42FB-A065-49382DADE87C}">
      <dgm:prSet/>
      <dgm:spPr/>
      <dgm:t>
        <a:bodyPr/>
        <a:lstStyle/>
        <a:p>
          <a:endParaRPr lang="en-US" sz="2400"/>
        </a:p>
      </dgm:t>
    </dgm:pt>
    <dgm:pt modelId="{47C5EAD5-631D-4269-8F35-F1C81C598F00}" type="sibTrans" cxnId="{B68B5D7F-E7DD-42FB-A065-49382DADE87C}">
      <dgm:prSet custT="1"/>
      <dgm:spPr/>
      <dgm:t>
        <a:bodyPr/>
        <a:lstStyle/>
        <a:p>
          <a:endParaRPr lang="en-US" sz="1100"/>
        </a:p>
      </dgm:t>
    </dgm:pt>
    <dgm:pt modelId="{C172BC61-AC33-468C-88EE-8F15B47788EE}">
      <dgm:prSet custT="1"/>
      <dgm:spPr>
        <a:solidFill>
          <a:srgbClr val="0E518E"/>
        </a:solidFill>
      </dgm:spPr>
      <dgm:t>
        <a:bodyPr/>
        <a:lstStyle/>
        <a:p>
          <a:r>
            <a:rPr lang="en-US" sz="2000" dirty="0"/>
            <a:t>Establish follow up in 72 hours</a:t>
          </a:r>
        </a:p>
      </dgm:t>
    </dgm:pt>
    <dgm:pt modelId="{405417D7-B1BB-4183-B9E3-F46BEE55EBDB}" type="parTrans" cxnId="{F5599B46-293E-431C-A44E-AEB3C5B59E77}">
      <dgm:prSet/>
      <dgm:spPr/>
      <dgm:t>
        <a:bodyPr/>
        <a:lstStyle/>
        <a:p>
          <a:endParaRPr lang="en-US" sz="2400"/>
        </a:p>
      </dgm:t>
    </dgm:pt>
    <dgm:pt modelId="{4F6BA1BE-BEC0-48F3-9171-BFA10EAADD7B}" type="sibTrans" cxnId="{F5599B46-293E-431C-A44E-AEB3C5B59E77}">
      <dgm:prSet custT="1"/>
      <dgm:spPr/>
      <dgm:t>
        <a:bodyPr/>
        <a:lstStyle/>
        <a:p>
          <a:endParaRPr lang="en-US" sz="1100"/>
        </a:p>
      </dgm:t>
    </dgm:pt>
    <dgm:pt modelId="{2E12A3F9-81F1-45B1-BDE9-B10DF8BCAF67}">
      <dgm:prSet custT="1"/>
      <dgm:spPr>
        <a:solidFill>
          <a:srgbClr val="0E518E"/>
        </a:solidFill>
      </dgm:spPr>
      <dgm:t>
        <a:bodyPr/>
        <a:lstStyle/>
        <a:p>
          <a:r>
            <a:rPr lang="en-US" sz="2000" dirty="0"/>
            <a:t>Prescribe buprenorphine/naloxone 8/2mg strips, 2 strips SL QD x7d</a:t>
          </a:r>
        </a:p>
      </dgm:t>
    </dgm:pt>
    <dgm:pt modelId="{1D182710-4EDD-47F7-B08A-16E64024FB5A}" type="parTrans" cxnId="{C9A40310-38B3-416F-982C-9210D5712A9E}">
      <dgm:prSet/>
      <dgm:spPr/>
      <dgm:t>
        <a:bodyPr/>
        <a:lstStyle/>
        <a:p>
          <a:endParaRPr lang="en-US" sz="2400"/>
        </a:p>
      </dgm:t>
    </dgm:pt>
    <dgm:pt modelId="{6F422B8E-4959-4478-AF0C-056DAEEEDFBC}" type="sibTrans" cxnId="{C9A40310-38B3-416F-982C-9210D5712A9E}">
      <dgm:prSet custT="1"/>
      <dgm:spPr/>
      <dgm:t>
        <a:bodyPr/>
        <a:lstStyle/>
        <a:p>
          <a:endParaRPr lang="en-US" sz="1100"/>
        </a:p>
      </dgm:t>
    </dgm:pt>
    <dgm:pt modelId="{8B4C379A-A59D-4C22-9198-6FEDFB1F3638}">
      <dgm:prSet custT="1"/>
      <dgm:spPr>
        <a:solidFill>
          <a:srgbClr val="0E518E"/>
        </a:solidFill>
      </dgm:spPr>
      <dgm:t>
        <a:bodyPr/>
        <a:lstStyle/>
        <a:p>
          <a:r>
            <a:rPr lang="en-US" sz="2000"/>
            <a:t>Prescribe/give take home naloxone nasal spray, 1 actuation q3 min prn </a:t>
          </a:r>
          <a:endParaRPr lang="en-US" sz="2000" dirty="0"/>
        </a:p>
      </dgm:t>
    </dgm:pt>
    <dgm:pt modelId="{AFEF22EB-D565-4090-AD00-C222E376AEAA}" type="parTrans" cxnId="{DC8789F2-52AE-4ADF-8288-3426D97C9995}">
      <dgm:prSet/>
      <dgm:spPr/>
      <dgm:t>
        <a:bodyPr/>
        <a:lstStyle/>
        <a:p>
          <a:endParaRPr lang="en-US" sz="2400"/>
        </a:p>
      </dgm:t>
    </dgm:pt>
    <dgm:pt modelId="{38853CC5-8D7D-4000-BBCC-76118ED8C006}" type="sibTrans" cxnId="{DC8789F2-52AE-4ADF-8288-3426D97C9995}">
      <dgm:prSet/>
      <dgm:spPr/>
      <dgm:t>
        <a:bodyPr/>
        <a:lstStyle/>
        <a:p>
          <a:endParaRPr lang="en-US" sz="2400"/>
        </a:p>
      </dgm:t>
    </dgm:pt>
    <dgm:pt modelId="{1DB494A7-7303-449C-8FF4-281F4333CD94}" type="pres">
      <dgm:prSet presAssocID="{D3A62B99-E994-496A-8992-8E8CADF1FAE4}" presName="linearFlow" presStyleCnt="0">
        <dgm:presLayoutVars>
          <dgm:resizeHandles val="exact"/>
        </dgm:presLayoutVars>
      </dgm:prSet>
      <dgm:spPr/>
    </dgm:pt>
    <dgm:pt modelId="{D0DBD507-6A88-4A5D-B1EE-17C829FB0F84}" type="pres">
      <dgm:prSet presAssocID="{46D5E261-E678-4B25-B878-B9DFE26689E3}" presName="node" presStyleLbl="node1" presStyleIdx="0" presStyleCnt="7" custScaleX="333098">
        <dgm:presLayoutVars>
          <dgm:bulletEnabled val="1"/>
        </dgm:presLayoutVars>
      </dgm:prSet>
      <dgm:spPr/>
    </dgm:pt>
    <dgm:pt modelId="{B7196145-48AA-4318-AB70-3177CF8CA623}" type="pres">
      <dgm:prSet presAssocID="{F25629ED-91EC-4E98-8CD5-8F6173145E01}" presName="sibTrans" presStyleLbl="sibTrans2D1" presStyleIdx="0" presStyleCnt="6"/>
      <dgm:spPr/>
    </dgm:pt>
    <dgm:pt modelId="{19ACB128-9F32-4C8D-9DB8-EF289C3A2182}" type="pres">
      <dgm:prSet presAssocID="{F25629ED-91EC-4E98-8CD5-8F6173145E01}" presName="connectorText" presStyleLbl="sibTrans2D1" presStyleIdx="0" presStyleCnt="6"/>
      <dgm:spPr/>
    </dgm:pt>
    <dgm:pt modelId="{18BFF8CF-FAE7-4FA3-AE5D-027DEA66B8E0}" type="pres">
      <dgm:prSet presAssocID="{5915EAF1-9D2A-4810-B031-163D40A4039A}" presName="node" presStyleLbl="node1" presStyleIdx="1" presStyleCnt="7" custScaleX="333098">
        <dgm:presLayoutVars>
          <dgm:bulletEnabled val="1"/>
        </dgm:presLayoutVars>
      </dgm:prSet>
      <dgm:spPr/>
    </dgm:pt>
    <dgm:pt modelId="{560DC847-696D-4820-BB24-4A730335BEB1}" type="pres">
      <dgm:prSet presAssocID="{B59E4793-0FFE-41C7-BE4B-BB5B75B3CC70}" presName="sibTrans" presStyleLbl="sibTrans2D1" presStyleIdx="1" presStyleCnt="6"/>
      <dgm:spPr/>
    </dgm:pt>
    <dgm:pt modelId="{89F2B28D-0C28-4B28-AD27-1CC7F3583E40}" type="pres">
      <dgm:prSet presAssocID="{B59E4793-0FFE-41C7-BE4B-BB5B75B3CC70}" presName="connectorText" presStyleLbl="sibTrans2D1" presStyleIdx="1" presStyleCnt="6"/>
      <dgm:spPr/>
    </dgm:pt>
    <dgm:pt modelId="{98DD4C2C-DCEB-4FD0-BA0A-269074230980}" type="pres">
      <dgm:prSet presAssocID="{D693A3D7-5C60-438C-87ED-004E6BFEECD5}" presName="node" presStyleLbl="node1" presStyleIdx="2" presStyleCnt="7" custScaleX="333098">
        <dgm:presLayoutVars>
          <dgm:bulletEnabled val="1"/>
        </dgm:presLayoutVars>
      </dgm:prSet>
      <dgm:spPr/>
    </dgm:pt>
    <dgm:pt modelId="{0397079A-7CD9-4597-BBA4-547EEA4AC926}" type="pres">
      <dgm:prSet presAssocID="{F0F860D9-FAE8-43E6-A1CD-FFF79B24D2A9}" presName="sibTrans" presStyleLbl="sibTrans2D1" presStyleIdx="2" presStyleCnt="6"/>
      <dgm:spPr/>
    </dgm:pt>
    <dgm:pt modelId="{0B36184F-E8DE-4933-B0B2-5F8A3A2DA024}" type="pres">
      <dgm:prSet presAssocID="{F0F860D9-FAE8-43E6-A1CD-FFF79B24D2A9}" presName="connectorText" presStyleLbl="sibTrans2D1" presStyleIdx="2" presStyleCnt="6"/>
      <dgm:spPr/>
    </dgm:pt>
    <dgm:pt modelId="{E9C2FF9D-945B-4C54-80E6-74BD1B4136C6}" type="pres">
      <dgm:prSet presAssocID="{FA914AEE-F97D-4C7D-8A68-8BB2AF0AC3E0}" presName="node" presStyleLbl="node1" presStyleIdx="3" presStyleCnt="7" custScaleX="333098">
        <dgm:presLayoutVars>
          <dgm:bulletEnabled val="1"/>
        </dgm:presLayoutVars>
      </dgm:prSet>
      <dgm:spPr/>
    </dgm:pt>
    <dgm:pt modelId="{BBD5C28F-BEA3-4F2A-94DA-A8602B729B49}" type="pres">
      <dgm:prSet presAssocID="{47C5EAD5-631D-4269-8F35-F1C81C598F00}" presName="sibTrans" presStyleLbl="sibTrans2D1" presStyleIdx="3" presStyleCnt="6"/>
      <dgm:spPr/>
    </dgm:pt>
    <dgm:pt modelId="{938C740E-1D36-4FE0-9E6D-120ABBB793EF}" type="pres">
      <dgm:prSet presAssocID="{47C5EAD5-631D-4269-8F35-F1C81C598F00}" presName="connectorText" presStyleLbl="sibTrans2D1" presStyleIdx="3" presStyleCnt="6"/>
      <dgm:spPr/>
    </dgm:pt>
    <dgm:pt modelId="{8E52E2C6-B165-4B09-BE0D-5D0DF9C8D5F5}" type="pres">
      <dgm:prSet presAssocID="{C172BC61-AC33-468C-88EE-8F15B47788EE}" presName="node" presStyleLbl="node1" presStyleIdx="4" presStyleCnt="7" custScaleX="333098">
        <dgm:presLayoutVars>
          <dgm:bulletEnabled val="1"/>
        </dgm:presLayoutVars>
      </dgm:prSet>
      <dgm:spPr/>
    </dgm:pt>
    <dgm:pt modelId="{63789F02-78D9-42A0-9E66-80DDCA1E8415}" type="pres">
      <dgm:prSet presAssocID="{4F6BA1BE-BEC0-48F3-9171-BFA10EAADD7B}" presName="sibTrans" presStyleLbl="sibTrans2D1" presStyleIdx="4" presStyleCnt="6"/>
      <dgm:spPr/>
    </dgm:pt>
    <dgm:pt modelId="{E35E19CF-2E89-466E-A00D-E3F4B8647A66}" type="pres">
      <dgm:prSet presAssocID="{4F6BA1BE-BEC0-48F3-9171-BFA10EAADD7B}" presName="connectorText" presStyleLbl="sibTrans2D1" presStyleIdx="4" presStyleCnt="6"/>
      <dgm:spPr/>
    </dgm:pt>
    <dgm:pt modelId="{AE749757-EE46-4786-96A9-FC10E3288815}" type="pres">
      <dgm:prSet presAssocID="{2E12A3F9-81F1-45B1-BDE9-B10DF8BCAF67}" presName="node" presStyleLbl="node1" presStyleIdx="5" presStyleCnt="7" custScaleX="333098">
        <dgm:presLayoutVars>
          <dgm:bulletEnabled val="1"/>
        </dgm:presLayoutVars>
      </dgm:prSet>
      <dgm:spPr/>
    </dgm:pt>
    <dgm:pt modelId="{CEE82444-8192-4F98-884D-B0741F3D160E}" type="pres">
      <dgm:prSet presAssocID="{6F422B8E-4959-4478-AF0C-056DAEEEDFBC}" presName="sibTrans" presStyleLbl="sibTrans2D1" presStyleIdx="5" presStyleCnt="6"/>
      <dgm:spPr/>
    </dgm:pt>
    <dgm:pt modelId="{C15D4970-C0E5-4F2C-9FFC-E8C549EF6714}" type="pres">
      <dgm:prSet presAssocID="{6F422B8E-4959-4478-AF0C-056DAEEEDFBC}" presName="connectorText" presStyleLbl="sibTrans2D1" presStyleIdx="5" presStyleCnt="6"/>
      <dgm:spPr/>
    </dgm:pt>
    <dgm:pt modelId="{CC751270-4F10-43BD-8611-91AD3EBCDA0F}" type="pres">
      <dgm:prSet presAssocID="{8B4C379A-A59D-4C22-9198-6FEDFB1F3638}" presName="node" presStyleLbl="node1" presStyleIdx="6" presStyleCnt="7" custScaleX="333098">
        <dgm:presLayoutVars>
          <dgm:bulletEnabled val="1"/>
        </dgm:presLayoutVars>
      </dgm:prSet>
      <dgm:spPr/>
    </dgm:pt>
  </dgm:ptLst>
  <dgm:cxnLst>
    <dgm:cxn modelId="{C9A40310-38B3-416F-982C-9210D5712A9E}" srcId="{D3A62B99-E994-496A-8992-8E8CADF1FAE4}" destId="{2E12A3F9-81F1-45B1-BDE9-B10DF8BCAF67}" srcOrd="5" destOrd="0" parTransId="{1D182710-4EDD-47F7-B08A-16E64024FB5A}" sibTransId="{6F422B8E-4959-4478-AF0C-056DAEEEDFBC}"/>
    <dgm:cxn modelId="{801C0D29-56A4-49F8-8F04-B7D11DB9F2F7}" type="presOf" srcId="{47C5EAD5-631D-4269-8F35-F1C81C598F00}" destId="{BBD5C28F-BEA3-4F2A-94DA-A8602B729B49}" srcOrd="0" destOrd="0" presId="urn:microsoft.com/office/officeart/2005/8/layout/process2"/>
    <dgm:cxn modelId="{0D863137-81D1-43C7-9AB0-A6C6CFF75391}" type="presOf" srcId="{D693A3D7-5C60-438C-87ED-004E6BFEECD5}" destId="{98DD4C2C-DCEB-4FD0-BA0A-269074230980}" srcOrd="0" destOrd="0" presId="urn:microsoft.com/office/officeart/2005/8/layout/process2"/>
    <dgm:cxn modelId="{B7ECB35D-CE6E-449E-A336-1A141D4FBF36}" type="presOf" srcId="{F25629ED-91EC-4E98-8CD5-8F6173145E01}" destId="{B7196145-48AA-4318-AB70-3177CF8CA623}" srcOrd="0" destOrd="0" presId="urn:microsoft.com/office/officeart/2005/8/layout/process2"/>
    <dgm:cxn modelId="{8F8B1D62-4394-4CC6-B7B0-0404D22C964A}" type="presOf" srcId="{8B4C379A-A59D-4C22-9198-6FEDFB1F3638}" destId="{CC751270-4F10-43BD-8611-91AD3EBCDA0F}" srcOrd="0" destOrd="0" presId="urn:microsoft.com/office/officeart/2005/8/layout/process2"/>
    <dgm:cxn modelId="{C0FFA544-D1C9-4034-9C39-5A0AD81E3800}" type="presOf" srcId="{47C5EAD5-631D-4269-8F35-F1C81C598F00}" destId="{938C740E-1D36-4FE0-9E6D-120ABBB793EF}" srcOrd="1" destOrd="0" presId="urn:microsoft.com/office/officeart/2005/8/layout/process2"/>
    <dgm:cxn modelId="{F5599B46-293E-431C-A44E-AEB3C5B59E77}" srcId="{D3A62B99-E994-496A-8992-8E8CADF1FAE4}" destId="{C172BC61-AC33-468C-88EE-8F15B47788EE}" srcOrd="4" destOrd="0" parTransId="{405417D7-B1BB-4183-B9E3-F46BEE55EBDB}" sibTransId="{4F6BA1BE-BEC0-48F3-9171-BFA10EAADD7B}"/>
    <dgm:cxn modelId="{5DEED766-3C13-4F81-BCD6-66F7F3BDC4AF}" type="presOf" srcId="{46D5E261-E678-4B25-B878-B9DFE26689E3}" destId="{D0DBD507-6A88-4A5D-B1EE-17C829FB0F84}" srcOrd="0" destOrd="0" presId="urn:microsoft.com/office/officeart/2005/8/layout/process2"/>
    <dgm:cxn modelId="{83766948-4292-4465-AB27-89E7F0C7D68C}" type="presOf" srcId="{F0F860D9-FAE8-43E6-A1CD-FFF79B24D2A9}" destId="{0B36184F-E8DE-4933-B0B2-5F8A3A2DA024}" srcOrd="1" destOrd="0" presId="urn:microsoft.com/office/officeart/2005/8/layout/process2"/>
    <dgm:cxn modelId="{ED2E766C-B11D-4D8F-8C0E-14E6481B4B9E}" type="presOf" srcId="{F25629ED-91EC-4E98-8CD5-8F6173145E01}" destId="{19ACB128-9F32-4C8D-9DB8-EF289C3A2182}" srcOrd="1" destOrd="0" presId="urn:microsoft.com/office/officeart/2005/8/layout/process2"/>
    <dgm:cxn modelId="{4D7A5776-5D0E-427B-B480-B275533E8533}" srcId="{D3A62B99-E994-496A-8992-8E8CADF1FAE4}" destId="{46D5E261-E678-4B25-B878-B9DFE26689E3}" srcOrd="0" destOrd="0" parTransId="{9F222AD1-72DF-462E-8596-9E991AE10852}" sibTransId="{F25629ED-91EC-4E98-8CD5-8F6173145E01}"/>
    <dgm:cxn modelId="{2A55DD7D-E849-4749-B899-B45B08F85364}" srcId="{D3A62B99-E994-496A-8992-8E8CADF1FAE4}" destId="{5915EAF1-9D2A-4810-B031-163D40A4039A}" srcOrd="1" destOrd="0" parTransId="{C4D1A1DA-7D53-4B1F-944E-5E6B015996E1}" sibTransId="{B59E4793-0FFE-41C7-BE4B-BB5B75B3CC70}"/>
    <dgm:cxn modelId="{B68B5D7F-E7DD-42FB-A065-49382DADE87C}" srcId="{D3A62B99-E994-496A-8992-8E8CADF1FAE4}" destId="{FA914AEE-F97D-4C7D-8A68-8BB2AF0AC3E0}" srcOrd="3" destOrd="0" parTransId="{0247922E-EDB2-44B0-973B-DC1694486799}" sibTransId="{47C5EAD5-631D-4269-8F35-F1C81C598F00}"/>
    <dgm:cxn modelId="{9F93308E-129D-45AD-9E19-A7B6CCE65C46}" type="presOf" srcId="{6F422B8E-4959-4478-AF0C-056DAEEEDFBC}" destId="{C15D4970-C0E5-4F2C-9FFC-E8C549EF6714}" srcOrd="1" destOrd="0" presId="urn:microsoft.com/office/officeart/2005/8/layout/process2"/>
    <dgm:cxn modelId="{0FBB2499-4D4D-43FA-A0D7-5AA14A620502}" type="presOf" srcId="{F0F860D9-FAE8-43E6-A1CD-FFF79B24D2A9}" destId="{0397079A-7CD9-4597-BBA4-547EEA4AC926}" srcOrd="0" destOrd="0" presId="urn:microsoft.com/office/officeart/2005/8/layout/process2"/>
    <dgm:cxn modelId="{8809F2AD-6A36-4141-B6B4-2EF01FFE94CE}" type="presOf" srcId="{5915EAF1-9D2A-4810-B031-163D40A4039A}" destId="{18BFF8CF-FAE7-4FA3-AE5D-027DEA66B8E0}" srcOrd="0" destOrd="0" presId="urn:microsoft.com/office/officeart/2005/8/layout/process2"/>
    <dgm:cxn modelId="{088A4AB0-855A-4593-A4B8-2F674C6B5397}" type="presOf" srcId="{FA914AEE-F97D-4C7D-8A68-8BB2AF0AC3E0}" destId="{E9C2FF9D-945B-4C54-80E6-74BD1B4136C6}" srcOrd="0" destOrd="0" presId="urn:microsoft.com/office/officeart/2005/8/layout/process2"/>
    <dgm:cxn modelId="{9C6CF7B1-8EC1-4699-81AB-902F34803288}" srcId="{D3A62B99-E994-496A-8992-8E8CADF1FAE4}" destId="{D693A3D7-5C60-438C-87ED-004E6BFEECD5}" srcOrd="2" destOrd="0" parTransId="{25665EA4-3D53-4613-AC2A-298D9449F1BC}" sibTransId="{F0F860D9-FAE8-43E6-A1CD-FFF79B24D2A9}"/>
    <dgm:cxn modelId="{53CF05B6-C8B3-412B-96A7-BCCDAB07DE89}" type="presOf" srcId="{4F6BA1BE-BEC0-48F3-9171-BFA10EAADD7B}" destId="{E35E19CF-2E89-466E-A00D-E3F4B8647A66}" srcOrd="1" destOrd="0" presId="urn:microsoft.com/office/officeart/2005/8/layout/process2"/>
    <dgm:cxn modelId="{419182CA-8BBB-40C2-97A9-4C2DB9BA0B79}" type="presOf" srcId="{B59E4793-0FFE-41C7-BE4B-BB5B75B3CC70}" destId="{89F2B28D-0C28-4B28-AD27-1CC7F3583E40}" srcOrd="1" destOrd="0" presId="urn:microsoft.com/office/officeart/2005/8/layout/process2"/>
    <dgm:cxn modelId="{4604F4CA-0851-43DB-860F-ED8675E9002B}" type="presOf" srcId="{4F6BA1BE-BEC0-48F3-9171-BFA10EAADD7B}" destId="{63789F02-78D9-42A0-9E66-80DDCA1E8415}" srcOrd="0" destOrd="0" presId="urn:microsoft.com/office/officeart/2005/8/layout/process2"/>
    <dgm:cxn modelId="{DCCAAFD3-B9DA-4983-BD58-EFEC6108C062}" type="presOf" srcId="{6F422B8E-4959-4478-AF0C-056DAEEEDFBC}" destId="{CEE82444-8192-4F98-884D-B0741F3D160E}" srcOrd="0" destOrd="0" presId="urn:microsoft.com/office/officeart/2005/8/layout/process2"/>
    <dgm:cxn modelId="{6CE21ED4-34DA-4ACB-B9F0-19683AB5C7DD}" type="presOf" srcId="{2E12A3F9-81F1-45B1-BDE9-B10DF8BCAF67}" destId="{AE749757-EE46-4786-96A9-FC10E3288815}" srcOrd="0" destOrd="0" presId="urn:microsoft.com/office/officeart/2005/8/layout/process2"/>
    <dgm:cxn modelId="{EAB35ED6-F20F-4FAD-BC58-F8D338CB1316}" type="presOf" srcId="{C172BC61-AC33-468C-88EE-8F15B47788EE}" destId="{8E52E2C6-B165-4B09-BE0D-5D0DF9C8D5F5}" srcOrd="0" destOrd="0" presId="urn:microsoft.com/office/officeart/2005/8/layout/process2"/>
    <dgm:cxn modelId="{E7D2DAD6-0FD7-4D99-93CA-595503BE07D5}" type="presOf" srcId="{B59E4793-0FFE-41C7-BE4B-BB5B75B3CC70}" destId="{560DC847-696D-4820-BB24-4A730335BEB1}" srcOrd="0" destOrd="0" presId="urn:microsoft.com/office/officeart/2005/8/layout/process2"/>
    <dgm:cxn modelId="{6CF86DE7-B90A-4BA9-BC9E-C04937A1C029}" type="presOf" srcId="{D3A62B99-E994-496A-8992-8E8CADF1FAE4}" destId="{1DB494A7-7303-449C-8FF4-281F4333CD94}" srcOrd="0" destOrd="0" presId="urn:microsoft.com/office/officeart/2005/8/layout/process2"/>
    <dgm:cxn modelId="{DC8789F2-52AE-4ADF-8288-3426D97C9995}" srcId="{D3A62B99-E994-496A-8992-8E8CADF1FAE4}" destId="{8B4C379A-A59D-4C22-9198-6FEDFB1F3638}" srcOrd="6" destOrd="0" parTransId="{AFEF22EB-D565-4090-AD00-C222E376AEAA}" sibTransId="{38853CC5-8D7D-4000-BBCC-76118ED8C006}"/>
    <dgm:cxn modelId="{7F0D976E-FF66-4EFB-9B12-36435E398EFF}" type="presParOf" srcId="{1DB494A7-7303-449C-8FF4-281F4333CD94}" destId="{D0DBD507-6A88-4A5D-B1EE-17C829FB0F84}" srcOrd="0" destOrd="0" presId="urn:microsoft.com/office/officeart/2005/8/layout/process2"/>
    <dgm:cxn modelId="{9E563DE8-5EDA-4BDD-AE69-38C3913D45D8}" type="presParOf" srcId="{1DB494A7-7303-449C-8FF4-281F4333CD94}" destId="{B7196145-48AA-4318-AB70-3177CF8CA623}" srcOrd="1" destOrd="0" presId="urn:microsoft.com/office/officeart/2005/8/layout/process2"/>
    <dgm:cxn modelId="{C83A1B3E-C35C-41C5-8506-0E38C1008306}" type="presParOf" srcId="{B7196145-48AA-4318-AB70-3177CF8CA623}" destId="{19ACB128-9F32-4C8D-9DB8-EF289C3A2182}" srcOrd="0" destOrd="0" presId="urn:microsoft.com/office/officeart/2005/8/layout/process2"/>
    <dgm:cxn modelId="{CAE30F09-2717-44F5-8945-47A79D463878}" type="presParOf" srcId="{1DB494A7-7303-449C-8FF4-281F4333CD94}" destId="{18BFF8CF-FAE7-4FA3-AE5D-027DEA66B8E0}" srcOrd="2" destOrd="0" presId="urn:microsoft.com/office/officeart/2005/8/layout/process2"/>
    <dgm:cxn modelId="{8A81EF59-EEEF-48B8-9F66-4E0887DDE163}" type="presParOf" srcId="{1DB494A7-7303-449C-8FF4-281F4333CD94}" destId="{560DC847-696D-4820-BB24-4A730335BEB1}" srcOrd="3" destOrd="0" presId="urn:microsoft.com/office/officeart/2005/8/layout/process2"/>
    <dgm:cxn modelId="{5CBA16F5-B5B6-4756-9CE8-AD35CCDB95A5}" type="presParOf" srcId="{560DC847-696D-4820-BB24-4A730335BEB1}" destId="{89F2B28D-0C28-4B28-AD27-1CC7F3583E40}" srcOrd="0" destOrd="0" presId="urn:microsoft.com/office/officeart/2005/8/layout/process2"/>
    <dgm:cxn modelId="{94209C67-BB90-4367-A18F-E151242B3EE5}" type="presParOf" srcId="{1DB494A7-7303-449C-8FF4-281F4333CD94}" destId="{98DD4C2C-DCEB-4FD0-BA0A-269074230980}" srcOrd="4" destOrd="0" presId="urn:microsoft.com/office/officeart/2005/8/layout/process2"/>
    <dgm:cxn modelId="{C1CDEA40-4FF0-4F65-806A-253C084165F9}" type="presParOf" srcId="{1DB494A7-7303-449C-8FF4-281F4333CD94}" destId="{0397079A-7CD9-4597-BBA4-547EEA4AC926}" srcOrd="5" destOrd="0" presId="urn:microsoft.com/office/officeart/2005/8/layout/process2"/>
    <dgm:cxn modelId="{1546D3DF-BE6A-481B-B4C3-A151854A8602}" type="presParOf" srcId="{0397079A-7CD9-4597-BBA4-547EEA4AC926}" destId="{0B36184F-E8DE-4933-B0B2-5F8A3A2DA024}" srcOrd="0" destOrd="0" presId="urn:microsoft.com/office/officeart/2005/8/layout/process2"/>
    <dgm:cxn modelId="{B2CC4073-0EFE-42E0-ACA2-8817335FD040}" type="presParOf" srcId="{1DB494A7-7303-449C-8FF4-281F4333CD94}" destId="{E9C2FF9D-945B-4C54-80E6-74BD1B4136C6}" srcOrd="6" destOrd="0" presId="urn:microsoft.com/office/officeart/2005/8/layout/process2"/>
    <dgm:cxn modelId="{91C0BF51-448E-4681-B902-461EDE315393}" type="presParOf" srcId="{1DB494A7-7303-449C-8FF4-281F4333CD94}" destId="{BBD5C28F-BEA3-4F2A-94DA-A8602B729B49}" srcOrd="7" destOrd="0" presId="urn:microsoft.com/office/officeart/2005/8/layout/process2"/>
    <dgm:cxn modelId="{F0C2F2DD-D883-4639-B0CE-90B7EE9BDF46}" type="presParOf" srcId="{BBD5C28F-BEA3-4F2A-94DA-A8602B729B49}" destId="{938C740E-1D36-4FE0-9E6D-120ABBB793EF}" srcOrd="0" destOrd="0" presId="urn:microsoft.com/office/officeart/2005/8/layout/process2"/>
    <dgm:cxn modelId="{3EC731DD-15A9-4AD7-A735-6397665E5622}" type="presParOf" srcId="{1DB494A7-7303-449C-8FF4-281F4333CD94}" destId="{8E52E2C6-B165-4B09-BE0D-5D0DF9C8D5F5}" srcOrd="8" destOrd="0" presId="urn:microsoft.com/office/officeart/2005/8/layout/process2"/>
    <dgm:cxn modelId="{82FA7B0B-4134-40A3-AF74-39F5E916E475}" type="presParOf" srcId="{1DB494A7-7303-449C-8FF4-281F4333CD94}" destId="{63789F02-78D9-42A0-9E66-80DDCA1E8415}" srcOrd="9" destOrd="0" presId="urn:microsoft.com/office/officeart/2005/8/layout/process2"/>
    <dgm:cxn modelId="{34CC49B1-3534-4A31-B3A3-AA4CA8A221B6}" type="presParOf" srcId="{63789F02-78D9-42A0-9E66-80DDCA1E8415}" destId="{E35E19CF-2E89-466E-A00D-E3F4B8647A66}" srcOrd="0" destOrd="0" presId="urn:microsoft.com/office/officeart/2005/8/layout/process2"/>
    <dgm:cxn modelId="{1092D48D-94BA-4F94-A5BD-3DBBFD59F5B0}" type="presParOf" srcId="{1DB494A7-7303-449C-8FF4-281F4333CD94}" destId="{AE749757-EE46-4786-96A9-FC10E3288815}" srcOrd="10" destOrd="0" presId="urn:microsoft.com/office/officeart/2005/8/layout/process2"/>
    <dgm:cxn modelId="{3DAC8F85-B4FA-46B0-ABE1-AF0595BFC7C4}" type="presParOf" srcId="{1DB494A7-7303-449C-8FF4-281F4333CD94}" destId="{CEE82444-8192-4F98-884D-B0741F3D160E}" srcOrd="11" destOrd="0" presId="urn:microsoft.com/office/officeart/2005/8/layout/process2"/>
    <dgm:cxn modelId="{A3815F8D-577A-4A04-B466-5FEFD0D8AEC3}" type="presParOf" srcId="{CEE82444-8192-4F98-884D-B0741F3D160E}" destId="{C15D4970-C0E5-4F2C-9FFC-E8C549EF6714}" srcOrd="0" destOrd="0" presId="urn:microsoft.com/office/officeart/2005/8/layout/process2"/>
    <dgm:cxn modelId="{670005C7-BE9E-403E-BB0D-B0E00CAC15FC}" type="presParOf" srcId="{1DB494A7-7303-449C-8FF4-281F4333CD94}" destId="{CC751270-4F10-43BD-8611-91AD3EBCDA0F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53FD7-2C60-4BD4-A6D2-3649348F5B6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1FFC289-0BD6-44C1-8AFE-D3277E7DE75C}">
      <dgm:prSet phldrT="[Text]" custT="1"/>
      <dgm:spPr>
        <a:solidFill>
          <a:srgbClr val="0E518E"/>
        </a:solidFill>
      </dgm:spPr>
      <dgm:t>
        <a:bodyPr/>
        <a:lstStyle/>
        <a:p>
          <a:pPr algn="ctr"/>
          <a:r>
            <a:rPr lang="en-US" sz="2800" dirty="0"/>
            <a:t>COWS = 7 </a:t>
          </a:r>
          <a:r>
            <a:rPr lang="en-US" sz="2800" dirty="0">
              <a:sym typeface="Wingdings" panose="05000000000000000000" pitchFamily="2" charset="2"/>
            </a:rPr>
            <a:t> mild withdrawal</a:t>
          </a:r>
          <a:endParaRPr lang="en-US" sz="2800" dirty="0"/>
        </a:p>
      </dgm:t>
    </dgm:pt>
    <dgm:pt modelId="{00771BB3-7437-469F-A718-E019514B05F3}" type="parTrans" cxnId="{693AE11A-7B15-4662-A83A-AFFF7852B597}">
      <dgm:prSet/>
      <dgm:spPr/>
      <dgm:t>
        <a:bodyPr/>
        <a:lstStyle/>
        <a:p>
          <a:endParaRPr lang="en-US"/>
        </a:p>
      </dgm:t>
    </dgm:pt>
    <dgm:pt modelId="{9144B5E5-CBE3-43C8-AD30-57858AA9F6C0}" type="sibTrans" cxnId="{693AE11A-7B15-4662-A83A-AFFF7852B597}">
      <dgm:prSet/>
      <dgm:spPr/>
      <dgm:t>
        <a:bodyPr/>
        <a:lstStyle/>
        <a:p>
          <a:endParaRPr lang="en-US"/>
        </a:p>
      </dgm:t>
    </dgm:pt>
    <dgm:pt modelId="{9FDCB285-8E55-47D4-87E6-D835A1361DD9}">
      <dgm:prSet custT="1"/>
      <dgm:spPr>
        <a:solidFill>
          <a:srgbClr val="0E518E"/>
        </a:solidFill>
      </dgm:spPr>
      <dgm:t>
        <a:bodyPr/>
        <a:lstStyle/>
        <a:p>
          <a:pPr algn="ctr"/>
          <a:r>
            <a:rPr lang="en-US" sz="2800">
              <a:sym typeface="Wingdings" panose="05000000000000000000" pitchFamily="2" charset="2"/>
            </a:rPr>
            <a:t>Buprenorphine 4 mg</a:t>
          </a:r>
          <a:endParaRPr lang="en-US" sz="2800" dirty="0">
            <a:sym typeface="Wingdings" panose="05000000000000000000" pitchFamily="2" charset="2"/>
          </a:endParaRPr>
        </a:p>
      </dgm:t>
    </dgm:pt>
    <dgm:pt modelId="{60D6EDE8-7F6A-4340-AADF-2095AD228BFD}" type="parTrans" cxnId="{39B3ADA7-B719-4DB8-A92A-8661E398DA5C}">
      <dgm:prSet/>
      <dgm:spPr/>
      <dgm:t>
        <a:bodyPr/>
        <a:lstStyle/>
        <a:p>
          <a:endParaRPr lang="en-US"/>
        </a:p>
      </dgm:t>
    </dgm:pt>
    <dgm:pt modelId="{C4E6EEC2-8F7B-41BF-9929-18F2A590721E}" type="sibTrans" cxnId="{39B3ADA7-B719-4DB8-A92A-8661E398DA5C}">
      <dgm:prSet/>
      <dgm:spPr/>
      <dgm:t>
        <a:bodyPr/>
        <a:lstStyle/>
        <a:p>
          <a:endParaRPr lang="en-US"/>
        </a:p>
      </dgm:t>
    </dgm:pt>
    <dgm:pt modelId="{C1CF5ABF-0E9D-4EF8-828D-686C6D89B7E5}">
      <dgm:prSet custT="1"/>
      <dgm:spPr>
        <a:solidFill>
          <a:srgbClr val="0E518E"/>
        </a:solidFill>
      </dgm:spPr>
      <dgm:t>
        <a:bodyPr/>
        <a:lstStyle/>
        <a:p>
          <a:pPr algn="ctr"/>
          <a:r>
            <a:rPr lang="en-US" sz="2800">
              <a:sym typeface="Wingdings" panose="05000000000000000000" pitchFamily="2" charset="2"/>
            </a:rPr>
            <a:t>Patient feels worse</a:t>
          </a:r>
          <a:endParaRPr lang="en-US" sz="2800" dirty="0">
            <a:sym typeface="Wingdings" panose="05000000000000000000" pitchFamily="2" charset="2"/>
          </a:endParaRPr>
        </a:p>
      </dgm:t>
    </dgm:pt>
    <dgm:pt modelId="{5D6B7F80-93B6-46AA-A3B5-C8FD8FC15DD8}" type="parTrans" cxnId="{21CBED51-1537-453A-9FFD-AC15E3351380}">
      <dgm:prSet/>
      <dgm:spPr/>
      <dgm:t>
        <a:bodyPr/>
        <a:lstStyle/>
        <a:p>
          <a:endParaRPr lang="en-US"/>
        </a:p>
      </dgm:t>
    </dgm:pt>
    <dgm:pt modelId="{F637220D-B012-45BE-8C62-2FC24F0FDC28}" type="sibTrans" cxnId="{21CBED51-1537-453A-9FFD-AC15E3351380}">
      <dgm:prSet/>
      <dgm:spPr/>
      <dgm:t>
        <a:bodyPr/>
        <a:lstStyle/>
        <a:p>
          <a:endParaRPr lang="en-US"/>
        </a:p>
      </dgm:t>
    </dgm:pt>
    <dgm:pt modelId="{9B74E379-7920-40AC-936A-715F7CE393C4}">
      <dgm:prSet custT="1"/>
      <dgm:spPr>
        <a:solidFill>
          <a:srgbClr val="0E518E"/>
        </a:solidFill>
      </dgm:spPr>
      <dgm:t>
        <a:bodyPr/>
        <a:lstStyle/>
        <a:p>
          <a:pPr algn="ctr"/>
          <a:r>
            <a:rPr lang="en-US" sz="2800">
              <a:sym typeface="Wingdings" panose="05000000000000000000" pitchFamily="2" charset="2"/>
            </a:rPr>
            <a:t>Recalculate COWS, now = 18</a:t>
          </a:r>
          <a:endParaRPr lang="en-US" sz="2800" dirty="0">
            <a:sym typeface="Wingdings" panose="05000000000000000000" pitchFamily="2" charset="2"/>
          </a:endParaRPr>
        </a:p>
      </dgm:t>
    </dgm:pt>
    <dgm:pt modelId="{49D35714-2A62-483F-B135-D3819B92F8B9}" type="parTrans" cxnId="{EA055F62-B8F4-4F26-93E7-46CCA07F848C}">
      <dgm:prSet/>
      <dgm:spPr/>
      <dgm:t>
        <a:bodyPr/>
        <a:lstStyle/>
        <a:p>
          <a:endParaRPr lang="en-US"/>
        </a:p>
      </dgm:t>
    </dgm:pt>
    <dgm:pt modelId="{5431B899-DD25-4057-A5F4-A4DF1C80432E}" type="sibTrans" cxnId="{EA055F62-B8F4-4F26-93E7-46CCA07F848C}">
      <dgm:prSet/>
      <dgm:spPr/>
      <dgm:t>
        <a:bodyPr/>
        <a:lstStyle/>
        <a:p>
          <a:endParaRPr lang="en-US"/>
        </a:p>
      </dgm:t>
    </dgm:pt>
    <dgm:pt modelId="{111270DA-B09E-4100-AA49-8E5EB96F498C}">
      <dgm:prSet custT="1"/>
      <dgm:spPr>
        <a:solidFill>
          <a:srgbClr val="0E518E"/>
        </a:solidFill>
      </dgm:spPr>
      <dgm:t>
        <a:bodyPr/>
        <a:lstStyle/>
        <a:p>
          <a:pPr algn="ctr"/>
          <a:r>
            <a:rPr lang="en-US" sz="2800" dirty="0">
              <a:sym typeface="Wingdings" panose="05000000000000000000" pitchFamily="2" charset="2"/>
            </a:rPr>
            <a:t>Precipitated withdrawal</a:t>
          </a:r>
        </a:p>
      </dgm:t>
    </dgm:pt>
    <dgm:pt modelId="{BA788E09-091D-4A51-8E03-93A8D2A6F214}" type="parTrans" cxnId="{02C66878-F158-474A-BF1A-A1EFB79A56B6}">
      <dgm:prSet/>
      <dgm:spPr/>
      <dgm:t>
        <a:bodyPr/>
        <a:lstStyle/>
        <a:p>
          <a:endParaRPr lang="en-US"/>
        </a:p>
      </dgm:t>
    </dgm:pt>
    <dgm:pt modelId="{155E959B-0F35-4A3D-BB3F-B0C225E59A84}" type="sibTrans" cxnId="{02C66878-F158-474A-BF1A-A1EFB79A56B6}">
      <dgm:prSet/>
      <dgm:spPr/>
      <dgm:t>
        <a:bodyPr/>
        <a:lstStyle/>
        <a:p>
          <a:endParaRPr lang="en-US"/>
        </a:p>
      </dgm:t>
    </dgm:pt>
    <dgm:pt modelId="{99FBC485-52A8-4953-BB61-4FE2EFC56524}" type="pres">
      <dgm:prSet presAssocID="{DEE53FD7-2C60-4BD4-A6D2-3649348F5B6B}" presName="linearFlow" presStyleCnt="0">
        <dgm:presLayoutVars>
          <dgm:resizeHandles val="exact"/>
        </dgm:presLayoutVars>
      </dgm:prSet>
      <dgm:spPr/>
    </dgm:pt>
    <dgm:pt modelId="{5C6F9C1A-A107-4945-BAA5-B4CED8B83DE3}" type="pres">
      <dgm:prSet presAssocID="{41FFC289-0BD6-44C1-8AFE-D3277E7DE75C}" presName="node" presStyleLbl="node1" presStyleIdx="0" presStyleCnt="5" custScaleX="223219">
        <dgm:presLayoutVars>
          <dgm:bulletEnabled val="1"/>
        </dgm:presLayoutVars>
      </dgm:prSet>
      <dgm:spPr/>
    </dgm:pt>
    <dgm:pt modelId="{7D5F0F5A-EA93-40ED-9951-66E9A7721A07}" type="pres">
      <dgm:prSet presAssocID="{9144B5E5-CBE3-43C8-AD30-57858AA9F6C0}" presName="sibTrans" presStyleLbl="sibTrans2D1" presStyleIdx="0" presStyleCnt="4"/>
      <dgm:spPr/>
    </dgm:pt>
    <dgm:pt modelId="{4135E2AA-E1E2-411E-92BF-3D174E2D7C4E}" type="pres">
      <dgm:prSet presAssocID="{9144B5E5-CBE3-43C8-AD30-57858AA9F6C0}" presName="connectorText" presStyleLbl="sibTrans2D1" presStyleIdx="0" presStyleCnt="4"/>
      <dgm:spPr/>
    </dgm:pt>
    <dgm:pt modelId="{5DEF27F0-E207-4E8F-9F3D-16169437641D}" type="pres">
      <dgm:prSet presAssocID="{9FDCB285-8E55-47D4-87E6-D835A1361DD9}" presName="node" presStyleLbl="node1" presStyleIdx="1" presStyleCnt="5" custScaleX="223219">
        <dgm:presLayoutVars>
          <dgm:bulletEnabled val="1"/>
        </dgm:presLayoutVars>
      </dgm:prSet>
      <dgm:spPr/>
    </dgm:pt>
    <dgm:pt modelId="{0B822896-7C94-43C1-985A-383A2D122215}" type="pres">
      <dgm:prSet presAssocID="{C4E6EEC2-8F7B-41BF-9929-18F2A590721E}" presName="sibTrans" presStyleLbl="sibTrans2D1" presStyleIdx="1" presStyleCnt="4"/>
      <dgm:spPr/>
    </dgm:pt>
    <dgm:pt modelId="{A375E367-3690-4AD9-90FA-BE026FA589D4}" type="pres">
      <dgm:prSet presAssocID="{C4E6EEC2-8F7B-41BF-9929-18F2A590721E}" presName="connectorText" presStyleLbl="sibTrans2D1" presStyleIdx="1" presStyleCnt="4"/>
      <dgm:spPr/>
    </dgm:pt>
    <dgm:pt modelId="{0A77C987-4572-45C9-9894-A3737C503350}" type="pres">
      <dgm:prSet presAssocID="{C1CF5ABF-0E9D-4EF8-828D-686C6D89B7E5}" presName="node" presStyleLbl="node1" presStyleIdx="2" presStyleCnt="5" custScaleX="223219">
        <dgm:presLayoutVars>
          <dgm:bulletEnabled val="1"/>
        </dgm:presLayoutVars>
      </dgm:prSet>
      <dgm:spPr/>
    </dgm:pt>
    <dgm:pt modelId="{5122F27F-AB22-4D0F-B345-751771DEDC4A}" type="pres">
      <dgm:prSet presAssocID="{F637220D-B012-45BE-8C62-2FC24F0FDC28}" presName="sibTrans" presStyleLbl="sibTrans2D1" presStyleIdx="2" presStyleCnt="4"/>
      <dgm:spPr/>
    </dgm:pt>
    <dgm:pt modelId="{805F4949-B2EC-4184-90EB-4AA41668FA49}" type="pres">
      <dgm:prSet presAssocID="{F637220D-B012-45BE-8C62-2FC24F0FDC28}" presName="connectorText" presStyleLbl="sibTrans2D1" presStyleIdx="2" presStyleCnt="4"/>
      <dgm:spPr/>
    </dgm:pt>
    <dgm:pt modelId="{9D9124B9-1DA2-4536-A011-C34D727E6B09}" type="pres">
      <dgm:prSet presAssocID="{9B74E379-7920-40AC-936A-715F7CE393C4}" presName="node" presStyleLbl="node1" presStyleIdx="3" presStyleCnt="5" custScaleX="223219">
        <dgm:presLayoutVars>
          <dgm:bulletEnabled val="1"/>
        </dgm:presLayoutVars>
      </dgm:prSet>
      <dgm:spPr/>
    </dgm:pt>
    <dgm:pt modelId="{999B624D-D20E-472C-9975-C35A9F6D02D8}" type="pres">
      <dgm:prSet presAssocID="{5431B899-DD25-4057-A5F4-A4DF1C80432E}" presName="sibTrans" presStyleLbl="sibTrans2D1" presStyleIdx="3" presStyleCnt="4"/>
      <dgm:spPr/>
    </dgm:pt>
    <dgm:pt modelId="{85A500A4-BA07-47B3-B1A6-D5F7B75D07FF}" type="pres">
      <dgm:prSet presAssocID="{5431B899-DD25-4057-A5F4-A4DF1C80432E}" presName="connectorText" presStyleLbl="sibTrans2D1" presStyleIdx="3" presStyleCnt="4"/>
      <dgm:spPr/>
    </dgm:pt>
    <dgm:pt modelId="{976E75E1-0200-45C6-95A7-0FF10C43AD83}" type="pres">
      <dgm:prSet presAssocID="{111270DA-B09E-4100-AA49-8E5EB96F498C}" presName="node" presStyleLbl="node1" presStyleIdx="4" presStyleCnt="5" custScaleX="223219">
        <dgm:presLayoutVars>
          <dgm:bulletEnabled val="1"/>
        </dgm:presLayoutVars>
      </dgm:prSet>
      <dgm:spPr/>
    </dgm:pt>
  </dgm:ptLst>
  <dgm:cxnLst>
    <dgm:cxn modelId="{C754C00B-D46A-40BC-B268-870636FEFC11}" type="presOf" srcId="{C1CF5ABF-0E9D-4EF8-828D-686C6D89B7E5}" destId="{0A77C987-4572-45C9-9894-A3737C503350}" srcOrd="0" destOrd="0" presId="urn:microsoft.com/office/officeart/2005/8/layout/process2"/>
    <dgm:cxn modelId="{693AE11A-7B15-4662-A83A-AFFF7852B597}" srcId="{DEE53FD7-2C60-4BD4-A6D2-3649348F5B6B}" destId="{41FFC289-0BD6-44C1-8AFE-D3277E7DE75C}" srcOrd="0" destOrd="0" parTransId="{00771BB3-7437-469F-A718-E019514B05F3}" sibTransId="{9144B5E5-CBE3-43C8-AD30-57858AA9F6C0}"/>
    <dgm:cxn modelId="{D94E671B-CAC7-4BFA-9253-3C78694CC485}" type="presOf" srcId="{111270DA-B09E-4100-AA49-8E5EB96F498C}" destId="{976E75E1-0200-45C6-95A7-0FF10C43AD83}" srcOrd="0" destOrd="0" presId="urn:microsoft.com/office/officeart/2005/8/layout/process2"/>
    <dgm:cxn modelId="{5F40A82C-7A72-4B17-9E10-38941A1E80B5}" type="presOf" srcId="{C4E6EEC2-8F7B-41BF-9929-18F2A590721E}" destId="{0B822896-7C94-43C1-985A-383A2D122215}" srcOrd="0" destOrd="0" presId="urn:microsoft.com/office/officeart/2005/8/layout/process2"/>
    <dgm:cxn modelId="{3098712D-F487-4C67-A7B5-EB28E4BC866C}" type="presOf" srcId="{DEE53FD7-2C60-4BD4-A6D2-3649348F5B6B}" destId="{99FBC485-52A8-4953-BB61-4FE2EFC56524}" srcOrd="0" destOrd="0" presId="urn:microsoft.com/office/officeart/2005/8/layout/process2"/>
    <dgm:cxn modelId="{E1AC7F3E-594F-483F-8733-AAEA4D6D602A}" type="presOf" srcId="{41FFC289-0BD6-44C1-8AFE-D3277E7DE75C}" destId="{5C6F9C1A-A107-4945-BAA5-B4CED8B83DE3}" srcOrd="0" destOrd="0" presId="urn:microsoft.com/office/officeart/2005/8/layout/process2"/>
    <dgm:cxn modelId="{2DDF1B3F-33D0-4001-91A7-23FEF5DCBE85}" type="presOf" srcId="{F637220D-B012-45BE-8C62-2FC24F0FDC28}" destId="{805F4949-B2EC-4184-90EB-4AA41668FA49}" srcOrd="1" destOrd="0" presId="urn:microsoft.com/office/officeart/2005/8/layout/process2"/>
    <dgm:cxn modelId="{EA055F62-B8F4-4F26-93E7-46CCA07F848C}" srcId="{DEE53FD7-2C60-4BD4-A6D2-3649348F5B6B}" destId="{9B74E379-7920-40AC-936A-715F7CE393C4}" srcOrd="3" destOrd="0" parTransId="{49D35714-2A62-483F-B135-D3819B92F8B9}" sibTransId="{5431B899-DD25-4057-A5F4-A4DF1C80432E}"/>
    <dgm:cxn modelId="{44FF3F43-B970-448E-97D6-D51531DB655A}" type="presOf" srcId="{5431B899-DD25-4057-A5F4-A4DF1C80432E}" destId="{85A500A4-BA07-47B3-B1A6-D5F7B75D07FF}" srcOrd="1" destOrd="0" presId="urn:microsoft.com/office/officeart/2005/8/layout/process2"/>
    <dgm:cxn modelId="{43266B6D-E2BB-474A-9457-719A83F2411E}" type="presOf" srcId="{5431B899-DD25-4057-A5F4-A4DF1C80432E}" destId="{999B624D-D20E-472C-9975-C35A9F6D02D8}" srcOrd="0" destOrd="0" presId="urn:microsoft.com/office/officeart/2005/8/layout/process2"/>
    <dgm:cxn modelId="{21CBED51-1537-453A-9FFD-AC15E3351380}" srcId="{DEE53FD7-2C60-4BD4-A6D2-3649348F5B6B}" destId="{C1CF5ABF-0E9D-4EF8-828D-686C6D89B7E5}" srcOrd="2" destOrd="0" parTransId="{5D6B7F80-93B6-46AA-A3B5-C8FD8FC15DD8}" sibTransId="{F637220D-B012-45BE-8C62-2FC24F0FDC28}"/>
    <dgm:cxn modelId="{02C66878-F158-474A-BF1A-A1EFB79A56B6}" srcId="{DEE53FD7-2C60-4BD4-A6D2-3649348F5B6B}" destId="{111270DA-B09E-4100-AA49-8E5EB96F498C}" srcOrd="4" destOrd="0" parTransId="{BA788E09-091D-4A51-8E03-93A8D2A6F214}" sibTransId="{155E959B-0F35-4A3D-BB3F-B0C225E59A84}"/>
    <dgm:cxn modelId="{4FACE48C-2F34-4D87-A589-E8FDC224A84F}" type="presOf" srcId="{C4E6EEC2-8F7B-41BF-9929-18F2A590721E}" destId="{A375E367-3690-4AD9-90FA-BE026FA589D4}" srcOrd="1" destOrd="0" presId="urn:microsoft.com/office/officeart/2005/8/layout/process2"/>
    <dgm:cxn modelId="{8A32B593-B790-42B6-BD2B-579006058BB5}" type="presOf" srcId="{9B74E379-7920-40AC-936A-715F7CE393C4}" destId="{9D9124B9-1DA2-4536-A011-C34D727E6B09}" srcOrd="0" destOrd="0" presId="urn:microsoft.com/office/officeart/2005/8/layout/process2"/>
    <dgm:cxn modelId="{592B4CA0-473A-4E50-8D7F-1FCE83DB96B8}" type="presOf" srcId="{9FDCB285-8E55-47D4-87E6-D835A1361DD9}" destId="{5DEF27F0-E207-4E8F-9F3D-16169437641D}" srcOrd="0" destOrd="0" presId="urn:microsoft.com/office/officeart/2005/8/layout/process2"/>
    <dgm:cxn modelId="{39B3ADA7-B719-4DB8-A92A-8661E398DA5C}" srcId="{DEE53FD7-2C60-4BD4-A6D2-3649348F5B6B}" destId="{9FDCB285-8E55-47D4-87E6-D835A1361DD9}" srcOrd="1" destOrd="0" parTransId="{60D6EDE8-7F6A-4340-AADF-2095AD228BFD}" sibTransId="{C4E6EEC2-8F7B-41BF-9929-18F2A590721E}"/>
    <dgm:cxn modelId="{638A36AB-42C2-4CEE-BF4A-6027DA0B42E7}" type="presOf" srcId="{F637220D-B012-45BE-8C62-2FC24F0FDC28}" destId="{5122F27F-AB22-4D0F-B345-751771DEDC4A}" srcOrd="0" destOrd="0" presId="urn:microsoft.com/office/officeart/2005/8/layout/process2"/>
    <dgm:cxn modelId="{F202BFB2-5D87-45EC-8F77-4A1EAD291DD6}" type="presOf" srcId="{9144B5E5-CBE3-43C8-AD30-57858AA9F6C0}" destId="{7D5F0F5A-EA93-40ED-9951-66E9A7721A07}" srcOrd="0" destOrd="0" presId="urn:microsoft.com/office/officeart/2005/8/layout/process2"/>
    <dgm:cxn modelId="{6E374CE6-979F-4EA7-B934-F41E5BB84088}" type="presOf" srcId="{9144B5E5-CBE3-43C8-AD30-57858AA9F6C0}" destId="{4135E2AA-E1E2-411E-92BF-3D174E2D7C4E}" srcOrd="1" destOrd="0" presId="urn:microsoft.com/office/officeart/2005/8/layout/process2"/>
    <dgm:cxn modelId="{E7234E6C-CC15-4931-AECA-FFD8D6E0A2C6}" type="presParOf" srcId="{99FBC485-52A8-4953-BB61-4FE2EFC56524}" destId="{5C6F9C1A-A107-4945-BAA5-B4CED8B83DE3}" srcOrd="0" destOrd="0" presId="urn:microsoft.com/office/officeart/2005/8/layout/process2"/>
    <dgm:cxn modelId="{155B8328-5D7A-4C3A-8969-BA280BD28CD9}" type="presParOf" srcId="{99FBC485-52A8-4953-BB61-4FE2EFC56524}" destId="{7D5F0F5A-EA93-40ED-9951-66E9A7721A07}" srcOrd="1" destOrd="0" presId="urn:microsoft.com/office/officeart/2005/8/layout/process2"/>
    <dgm:cxn modelId="{6D216EE7-74D6-42FD-A815-E32692105518}" type="presParOf" srcId="{7D5F0F5A-EA93-40ED-9951-66E9A7721A07}" destId="{4135E2AA-E1E2-411E-92BF-3D174E2D7C4E}" srcOrd="0" destOrd="0" presId="urn:microsoft.com/office/officeart/2005/8/layout/process2"/>
    <dgm:cxn modelId="{597B25AD-ECF4-49A5-906B-E20ECF18B973}" type="presParOf" srcId="{99FBC485-52A8-4953-BB61-4FE2EFC56524}" destId="{5DEF27F0-E207-4E8F-9F3D-16169437641D}" srcOrd="2" destOrd="0" presId="urn:microsoft.com/office/officeart/2005/8/layout/process2"/>
    <dgm:cxn modelId="{9CD4497F-8D19-4526-BAEA-2D713AAC4A14}" type="presParOf" srcId="{99FBC485-52A8-4953-BB61-4FE2EFC56524}" destId="{0B822896-7C94-43C1-985A-383A2D122215}" srcOrd="3" destOrd="0" presId="urn:microsoft.com/office/officeart/2005/8/layout/process2"/>
    <dgm:cxn modelId="{B434EA09-0153-40D1-9FF5-D6A6AA05FCA1}" type="presParOf" srcId="{0B822896-7C94-43C1-985A-383A2D122215}" destId="{A375E367-3690-4AD9-90FA-BE026FA589D4}" srcOrd="0" destOrd="0" presId="urn:microsoft.com/office/officeart/2005/8/layout/process2"/>
    <dgm:cxn modelId="{3E34C28B-77B4-4C7B-A8A9-2B7DC209A10D}" type="presParOf" srcId="{99FBC485-52A8-4953-BB61-4FE2EFC56524}" destId="{0A77C987-4572-45C9-9894-A3737C503350}" srcOrd="4" destOrd="0" presId="urn:microsoft.com/office/officeart/2005/8/layout/process2"/>
    <dgm:cxn modelId="{F05E65AB-ABFC-4845-94A2-3E5EC1A4A6B9}" type="presParOf" srcId="{99FBC485-52A8-4953-BB61-4FE2EFC56524}" destId="{5122F27F-AB22-4D0F-B345-751771DEDC4A}" srcOrd="5" destOrd="0" presId="urn:microsoft.com/office/officeart/2005/8/layout/process2"/>
    <dgm:cxn modelId="{48ED600E-6954-4A71-BAE5-B28B2528A349}" type="presParOf" srcId="{5122F27F-AB22-4D0F-B345-751771DEDC4A}" destId="{805F4949-B2EC-4184-90EB-4AA41668FA49}" srcOrd="0" destOrd="0" presId="urn:microsoft.com/office/officeart/2005/8/layout/process2"/>
    <dgm:cxn modelId="{674A37FA-5C20-4C35-B26E-7EEA0F402F68}" type="presParOf" srcId="{99FBC485-52A8-4953-BB61-4FE2EFC56524}" destId="{9D9124B9-1DA2-4536-A011-C34D727E6B09}" srcOrd="6" destOrd="0" presId="urn:microsoft.com/office/officeart/2005/8/layout/process2"/>
    <dgm:cxn modelId="{C7A59B12-42EF-4566-9190-E7E7EEA4C312}" type="presParOf" srcId="{99FBC485-52A8-4953-BB61-4FE2EFC56524}" destId="{999B624D-D20E-472C-9975-C35A9F6D02D8}" srcOrd="7" destOrd="0" presId="urn:microsoft.com/office/officeart/2005/8/layout/process2"/>
    <dgm:cxn modelId="{59BA9959-AD04-4464-911D-193338B2F845}" type="presParOf" srcId="{999B624D-D20E-472C-9975-C35A9F6D02D8}" destId="{85A500A4-BA07-47B3-B1A6-D5F7B75D07FF}" srcOrd="0" destOrd="0" presId="urn:microsoft.com/office/officeart/2005/8/layout/process2"/>
    <dgm:cxn modelId="{947ECE36-CD02-4D3E-B19F-EF6C26801D81}" type="presParOf" srcId="{99FBC485-52A8-4953-BB61-4FE2EFC56524}" destId="{976E75E1-0200-45C6-95A7-0FF10C43AD8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BD507-6A88-4A5D-B1EE-17C829FB0F84}">
      <dsp:nvSpPr>
        <dsp:cNvPr id="0" name=""/>
        <dsp:cNvSpPr/>
      </dsp:nvSpPr>
      <dsp:spPr>
        <a:xfrm>
          <a:off x="103324" y="3446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COWS score 12</a:t>
          </a:r>
        </a:p>
      </dsp:txBody>
      <dsp:txXfrm>
        <a:off x="119847" y="19969"/>
        <a:ext cx="7483626" cy="531102"/>
      </dsp:txXfrm>
    </dsp:sp>
    <dsp:sp modelId="{B7196145-48AA-4318-AB70-3177CF8CA623}">
      <dsp:nvSpPr>
        <dsp:cNvPr id="0" name=""/>
        <dsp:cNvSpPr/>
      </dsp:nvSpPr>
      <dsp:spPr>
        <a:xfrm rot="5400000">
          <a:off x="3755883" y="581699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602854"/>
        <a:ext cx="152320" cy="148089"/>
      </dsp:txXfrm>
    </dsp:sp>
    <dsp:sp modelId="{18BFF8CF-FAE7-4FA3-AE5D-027DEA66B8E0}">
      <dsp:nvSpPr>
        <dsp:cNvPr id="0" name=""/>
        <dsp:cNvSpPr/>
      </dsp:nvSpPr>
      <dsp:spPr>
        <a:xfrm>
          <a:off x="103324" y="849669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Buprenorphine 8-16 mg SL</a:t>
          </a:r>
        </a:p>
      </dsp:txBody>
      <dsp:txXfrm>
        <a:off x="119847" y="866192"/>
        <a:ext cx="7483626" cy="531102"/>
      </dsp:txXfrm>
    </dsp:sp>
    <dsp:sp modelId="{560DC847-696D-4820-BB24-4A730335BEB1}">
      <dsp:nvSpPr>
        <dsp:cNvPr id="0" name=""/>
        <dsp:cNvSpPr/>
      </dsp:nvSpPr>
      <dsp:spPr>
        <a:xfrm rot="5400000">
          <a:off x="3755883" y="1427922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1449077"/>
        <a:ext cx="152320" cy="148089"/>
      </dsp:txXfrm>
    </dsp:sp>
    <dsp:sp modelId="{98DD4C2C-DCEB-4FD0-BA0A-269074230980}">
      <dsp:nvSpPr>
        <dsp:cNvPr id="0" name=""/>
        <dsp:cNvSpPr/>
      </dsp:nvSpPr>
      <dsp:spPr>
        <a:xfrm>
          <a:off x="103324" y="1695893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Wait 30-60 minutes</a:t>
          </a:r>
          <a:endParaRPr lang="en-US" sz="2000" kern="1200" dirty="0"/>
        </a:p>
      </dsp:txBody>
      <dsp:txXfrm>
        <a:off x="119847" y="1712416"/>
        <a:ext cx="7483626" cy="531102"/>
      </dsp:txXfrm>
    </dsp:sp>
    <dsp:sp modelId="{0397079A-7CD9-4597-BBA4-547EEA4AC926}">
      <dsp:nvSpPr>
        <dsp:cNvPr id="0" name=""/>
        <dsp:cNvSpPr/>
      </dsp:nvSpPr>
      <dsp:spPr>
        <a:xfrm rot="5400000">
          <a:off x="3755883" y="2274145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2295300"/>
        <a:ext cx="152320" cy="148089"/>
      </dsp:txXfrm>
    </dsp:sp>
    <dsp:sp modelId="{E9C2FF9D-945B-4C54-80E6-74BD1B4136C6}">
      <dsp:nvSpPr>
        <dsp:cNvPr id="0" name=""/>
        <dsp:cNvSpPr/>
      </dsp:nvSpPr>
      <dsp:spPr>
        <a:xfrm>
          <a:off x="103324" y="2542116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Second dose of 8-16 mg</a:t>
          </a:r>
        </a:p>
      </dsp:txBody>
      <dsp:txXfrm>
        <a:off x="119847" y="2558639"/>
        <a:ext cx="7483626" cy="531102"/>
      </dsp:txXfrm>
    </dsp:sp>
    <dsp:sp modelId="{BBD5C28F-BEA3-4F2A-94DA-A8602B729B49}">
      <dsp:nvSpPr>
        <dsp:cNvPr id="0" name=""/>
        <dsp:cNvSpPr/>
      </dsp:nvSpPr>
      <dsp:spPr>
        <a:xfrm rot="5400000">
          <a:off x="3755883" y="3120368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3141523"/>
        <a:ext cx="152320" cy="148089"/>
      </dsp:txXfrm>
    </dsp:sp>
    <dsp:sp modelId="{8E52E2C6-B165-4B09-BE0D-5D0DF9C8D5F5}">
      <dsp:nvSpPr>
        <dsp:cNvPr id="0" name=""/>
        <dsp:cNvSpPr/>
      </dsp:nvSpPr>
      <dsp:spPr>
        <a:xfrm>
          <a:off x="103324" y="3388339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 follow up in 72 hours</a:t>
          </a:r>
        </a:p>
      </dsp:txBody>
      <dsp:txXfrm>
        <a:off x="119847" y="3404862"/>
        <a:ext cx="7483626" cy="531102"/>
      </dsp:txXfrm>
    </dsp:sp>
    <dsp:sp modelId="{63789F02-78D9-42A0-9E66-80DDCA1E8415}">
      <dsp:nvSpPr>
        <dsp:cNvPr id="0" name=""/>
        <dsp:cNvSpPr/>
      </dsp:nvSpPr>
      <dsp:spPr>
        <a:xfrm rot="5400000">
          <a:off x="3755883" y="3966591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3987746"/>
        <a:ext cx="152320" cy="148089"/>
      </dsp:txXfrm>
    </dsp:sp>
    <dsp:sp modelId="{AE749757-EE46-4786-96A9-FC10E3288815}">
      <dsp:nvSpPr>
        <dsp:cNvPr id="0" name=""/>
        <dsp:cNvSpPr/>
      </dsp:nvSpPr>
      <dsp:spPr>
        <a:xfrm>
          <a:off x="103324" y="4234562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Prescribe buprenorphine/naloxone 8/2mg strips, 2 strips SL QD x7d</a:t>
          </a:r>
        </a:p>
      </dsp:txBody>
      <dsp:txXfrm>
        <a:off x="119847" y="4251085"/>
        <a:ext cx="7483626" cy="531102"/>
      </dsp:txXfrm>
    </dsp:sp>
    <dsp:sp modelId="{CEE82444-8192-4F98-884D-B0741F3D160E}">
      <dsp:nvSpPr>
        <dsp:cNvPr id="0" name=""/>
        <dsp:cNvSpPr/>
      </dsp:nvSpPr>
      <dsp:spPr>
        <a:xfrm rot="5400000">
          <a:off x="3755883" y="4812814"/>
          <a:ext cx="211555" cy="253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785501" y="4833969"/>
        <a:ext cx="152320" cy="148089"/>
      </dsp:txXfrm>
    </dsp:sp>
    <dsp:sp modelId="{CC751270-4F10-43BD-8611-91AD3EBCDA0F}">
      <dsp:nvSpPr>
        <dsp:cNvPr id="0" name=""/>
        <dsp:cNvSpPr/>
      </dsp:nvSpPr>
      <dsp:spPr>
        <a:xfrm>
          <a:off x="103324" y="5080785"/>
          <a:ext cx="7516672" cy="564148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Prescribe/give take home naloxone nasal spray, 1 actuation q3 min prn </a:t>
          </a:r>
          <a:endParaRPr lang="en-US" sz="2000" kern="1200" dirty="0"/>
        </a:p>
      </dsp:txBody>
      <dsp:txXfrm>
        <a:off x="119847" y="5097308"/>
        <a:ext cx="7483626" cy="531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F9C1A-A107-4945-BAA5-B4CED8B83DE3}">
      <dsp:nvSpPr>
        <dsp:cNvPr id="0" name=""/>
        <dsp:cNvSpPr/>
      </dsp:nvSpPr>
      <dsp:spPr>
        <a:xfrm>
          <a:off x="1084885" y="3340"/>
          <a:ext cx="6974227" cy="781096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COWS = 7 </a:t>
          </a:r>
          <a:r>
            <a:rPr lang="en-US" sz="2800" kern="1200" dirty="0">
              <a:sym typeface="Wingdings" panose="05000000000000000000" pitchFamily="2" charset="2"/>
            </a:rPr>
            <a:t> mild withdrawal</a:t>
          </a:r>
          <a:endParaRPr lang="en-US" sz="2800" kern="1200" dirty="0"/>
        </a:p>
      </dsp:txBody>
      <dsp:txXfrm>
        <a:off x="1107763" y="26218"/>
        <a:ext cx="6928471" cy="735340"/>
      </dsp:txXfrm>
    </dsp:sp>
    <dsp:sp modelId="{7D5F0F5A-EA93-40ED-9951-66E9A7721A07}">
      <dsp:nvSpPr>
        <dsp:cNvPr id="0" name=""/>
        <dsp:cNvSpPr/>
      </dsp:nvSpPr>
      <dsp:spPr>
        <a:xfrm rot="5400000">
          <a:off x="4425543" y="803965"/>
          <a:ext cx="292911" cy="351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466552" y="833256"/>
        <a:ext cx="210895" cy="205038"/>
      </dsp:txXfrm>
    </dsp:sp>
    <dsp:sp modelId="{5DEF27F0-E207-4E8F-9F3D-16169437641D}">
      <dsp:nvSpPr>
        <dsp:cNvPr id="0" name=""/>
        <dsp:cNvSpPr/>
      </dsp:nvSpPr>
      <dsp:spPr>
        <a:xfrm>
          <a:off x="1084885" y="1174986"/>
          <a:ext cx="6974227" cy="781096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ym typeface="Wingdings" panose="05000000000000000000" pitchFamily="2" charset="2"/>
            </a:rPr>
            <a:t>Buprenorphine 4 mg</a:t>
          </a:r>
          <a:endParaRPr lang="en-US" sz="2800" kern="1200" dirty="0">
            <a:sym typeface="Wingdings" panose="05000000000000000000" pitchFamily="2" charset="2"/>
          </a:endParaRPr>
        </a:p>
      </dsp:txBody>
      <dsp:txXfrm>
        <a:off x="1107763" y="1197864"/>
        <a:ext cx="6928471" cy="735340"/>
      </dsp:txXfrm>
    </dsp:sp>
    <dsp:sp modelId="{0B822896-7C94-43C1-985A-383A2D122215}">
      <dsp:nvSpPr>
        <dsp:cNvPr id="0" name=""/>
        <dsp:cNvSpPr/>
      </dsp:nvSpPr>
      <dsp:spPr>
        <a:xfrm rot="5400000">
          <a:off x="4425543" y="1975610"/>
          <a:ext cx="292911" cy="351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466552" y="2004901"/>
        <a:ext cx="210895" cy="205038"/>
      </dsp:txXfrm>
    </dsp:sp>
    <dsp:sp modelId="{0A77C987-4572-45C9-9894-A3737C503350}">
      <dsp:nvSpPr>
        <dsp:cNvPr id="0" name=""/>
        <dsp:cNvSpPr/>
      </dsp:nvSpPr>
      <dsp:spPr>
        <a:xfrm>
          <a:off x="1084885" y="2346631"/>
          <a:ext cx="6974227" cy="781096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ym typeface="Wingdings" panose="05000000000000000000" pitchFamily="2" charset="2"/>
            </a:rPr>
            <a:t>Patient feels worse</a:t>
          </a:r>
          <a:endParaRPr lang="en-US" sz="2800" kern="1200" dirty="0">
            <a:sym typeface="Wingdings" panose="05000000000000000000" pitchFamily="2" charset="2"/>
          </a:endParaRPr>
        </a:p>
      </dsp:txBody>
      <dsp:txXfrm>
        <a:off x="1107763" y="2369509"/>
        <a:ext cx="6928471" cy="735340"/>
      </dsp:txXfrm>
    </dsp:sp>
    <dsp:sp modelId="{5122F27F-AB22-4D0F-B345-751771DEDC4A}">
      <dsp:nvSpPr>
        <dsp:cNvPr id="0" name=""/>
        <dsp:cNvSpPr/>
      </dsp:nvSpPr>
      <dsp:spPr>
        <a:xfrm rot="5400000">
          <a:off x="4425543" y="3147255"/>
          <a:ext cx="292911" cy="351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466552" y="3176546"/>
        <a:ext cx="210895" cy="205038"/>
      </dsp:txXfrm>
    </dsp:sp>
    <dsp:sp modelId="{9D9124B9-1DA2-4536-A011-C34D727E6B09}">
      <dsp:nvSpPr>
        <dsp:cNvPr id="0" name=""/>
        <dsp:cNvSpPr/>
      </dsp:nvSpPr>
      <dsp:spPr>
        <a:xfrm>
          <a:off x="1084885" y="3518276"/>
          <a:ext cx="6974227" cy="781096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ym typeface="Wingdings" panose="05000000000000000000" pitchFamily="2" charset="2"/>
            </a:rPr>
            <a:t>Recalculate COWS, now = 18</a:t>
          </a:r>
          <a:endParaRPr lang="en-US" sz="2800" kern="1200" dirty="0">
            <a:sym typeface="Wingdings" panose="05000000000000000000" pitchFamily="2" charset="2"/>
          </a:endParaRPr>
        </a:p>
      </dsp:txBody>
      <dsp:txXfrm>
        <a:off x="1107763" y="3541154"/>
        <a:ext cx="6928471" cy="735340"/>
      </dsp:txXfrm>
    </dsp:sp>
    <dsp:sp modelId="{999B624D-D20E-472C-9975-C35A9F6D02D8}">
      <dsp:nvSpPr>
        <dsp:cNvPr id="0" name=""/>
        <dsp:cNvSpPr/>
      </dsp:nvSpPr>
      <dsp:spPr>
        <a:xfrm rot="5400000">
          <a:off x="4425543" y="4318901"/>
          <a:ext cx="292911" cy="351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466552" y="4348192"/>
        <a:ext cx="210895" cy="205038"/>
      </dsp:txXfrm>
    </dsp:sp>
    <dsp:sp modelId="{976E75E1-0200-45C6-95A7-0FF10C43AD83}">
      <dsp:nvSpPr>
        <dsp:cNvPr id="0" name=""/>
        <dsp:cNvSpPr/>
      </dsp:nvSpPr>
      <dsp:spPr>
        <a:xfrm>
          <a:off x="1084885" y="4689922"/>
          <a:ext cx="6974227" cy="781096"/>
        </a:xfrm>
        <a:prstGeom prst="roundRect">
          <a:avLst>
            <a:gd name="adj" fmla="val 10000"/>
          </a:avLst>
        </a:prstGeom>
        <a:solidFill>
          <a:srgbClr val="0E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ym typeface="Wingdings" panose="05000000000000000000" pitchFamily="2" charset="2"/>
            </a:rPr>
            <a:t>Precipitated withdrawal</a:t>
          </a:r>
        </a:p>
      </dsp:txBody>
      <dsp:txXfrm>
        <a:off x="1107763" y="4712800"/>
        <a:ext cx="6928471" cy="73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EAA7-D367-43E8-BDF0-DE4BE346F90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41523-A7AC-4E5F-A110-431FA7D6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9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make into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9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a note of practicality, nurses are more than capable of calculating and documenting the COWS, but as a clinician, you should also understand and be able to calculate the score)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this patient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not really having objective signs of withdrawal 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give a small dose of buprenorphine – 4 mg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worse, higher COWS score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Precipitated withdrawal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give a partial agonist (such as buprenorphine) to a patient who still has a full agonist (heroin, fentanyl, methadone) still in their system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COWS score by &gt;= 5 within 1 hour of starting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them come back to ED when in withdrawal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start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SAMHSA has a home start guide 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Microdosing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- difficult for most patients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Adjuncts prior to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Clonidine 0.3 mg QID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Ondansetron 4 mg q4h prn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NSAIDs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Loperamide 4 g PO q4h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Gabapentin 900 mg TID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Baclofen 20 mg TID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Trazodone 100 mg QHS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7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***Make into flow diagram</a:t>
            </a:r>
          </a:p>
          <a:p>
            <a:r>
              <a:rPr lang="en-US" dirty="0"/>
              <a:t>Avoid </a:t>
            </a:r>
            <a:r>
              <a:rPr lang="en-US" dirty="0" err="1"/>
              <a:t>reglan</a:t>
            </a:r>
            <a:r>
              <a:rPr lang="en-US" dirty="0"/>
              <a:t> or other dopamine antagonists </a:t>
            </a:r>
          </a:p>
          <a:p>
            <a:r>
              <a:rPr lang="en-US" dirty="0"/>
              <a:t>Probably will not improve all symptoms prior to discharge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7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***Make into flow diagram</a:t>
            </a:r>
          </a:p>
          <a:p>
            <a:r>
              <a:rPr lang="en-US" dirty="0"/>
              <a:t>Avoid </a:t>
            </a:r>
            <a:r>
              <a:rPr lang="en-US" dirty="0" err="1"/>
              <a:t>reglan</a:t>
            </a:r>
            <a:r>
              <a:rPr lang="en-US" dirty="0"/>
              <a:t> or other dopamine antagonists </a:t>
            </a:r>
          </a:p>
          <a:p>
            <a:r>
              <a:rPr lang="en-US" dirty="0"/>
              <a:t>Probably will not improve all symptoms prior to discharge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29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n-US" dirty="0">
                <a:solidFill>
                  <a:schemeClr val="dk1"/>
                </a:solidFill>
              </a:rPr>
              <a:t>The style or spirit of MI described by miller and </a:t>
            </a:r>
            <a:r>
              <a:rPr lang="en-US" dirty="0" err="1">
                <a:solidFill>
                  <a:schemeClr val="dk1"/>
                </a:solidFill>
              </a:rPr>
              <a:t>rollnick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includings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048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  <a:buChar char="-"/>
            </a:pPr>
            <a:r>
              <a:rPr lang="en-US" dirty="0">
                <a:solidFill>
                  <a:schemeClr val="dk1"/>
                </a:solidFill>
              </a:rPr>
              <a:t>Partnership and collaboration, instead of confrontation</a:t>
            </a: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Acceptance of </a:t>
            </a:r>
            <a:r>
              <a:rPr lang="en-US" dirty="0" err="1">
                <a:solidFill>
                  <a:schemeClr val="dk1"/>
                </a:solidFill>
              </a:rPr>
              <a:t>pt</a:t>
            </a:r>
            <a:r>
              <a:rPr lang="en-US" dirty="0">
                <a:solidFill>
                  <a:schemeClr val="dk1"/>
                </a:solidFill>
              </a:rPr>
              <a:t>, vs judgement.</a:t>
            </a: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Compassion </a:t>
            </a:r>
            <a:r>
              <a:rPr lang="en-US" dirty="0">
                <a:solidFill>
                  <a:schemeClr val="dk1"/>
                </a:solidFill>
                <a:highlight>
                  <a:srgbClr val="FDFDFD"/>
                </a:highlight>
              </a:rPr>
              <a:t> practitioner actively prioritizes clients’ welfare and wellbeing in a selfless manner.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Evocation of what already exists within the patient - instead of expert “education” or advice giving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41523-A7AC-4E5F-A110-431FA7D66F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***Put into table format </a:t>
            </a:r>
          </a:p>
          <a:p>
            <a:r>
              <a:rPr lang="en-US" sz="1000" dirty="0"/>
              <a:t>Exam/COWS score of 12 </a:t>
            </a:r>
          </a:p>
          <a:p>
            <a:r>
              <a:rPr lang="en-US" sz="1000" dirty="0"/>
              <a:t>Prior lecture covering COWS score?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7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Dog sledding is part of everyday life in icy Greenland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41523-A7AC-4E5F-A110-431FA7D66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Long-acting synthetic opioid, mu receptor partial agonist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partially binding the opioid receptors, it prevents withdrawal without having the strong euphoric or respiratory effects of a full opioid agonist, such as heroin, fentanyl or even methadone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with naloxone as Suboxone does not cause withdrawal, but is designed to prevent diversion and misuse of the medication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Previously, required an “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X-waiver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from the DEA to prescribe. This is no longer required. Anyone with an active DEA number can prescribe buprenorphine or Suboxone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CP, Fullerton CA, Kim M,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Montejano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Lyman DR, Dougherty RH, Daniels AS, Ghose SS, Delphin-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Rittmon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ME. Medication-assisted treatment with buprenorphine: assessing the evidence.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Serv. 2014 Feb 1;65(2):158-70.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10.1176/appi.ps.201300256. PMID: 24247147.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0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art blocks instead?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good for treating opioid use disorder, especially in the acute care setting … because it works!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 alleviates withdrawal symptoms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of ED patients with an opioid OD requiring naloxone die within 1 year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Lowers mortality from opioid use disorder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Buprenorphine treatment after nonfatal opioid-involved overdose was associated with a 62% reduction in the risk of opioid-involved overdose death (Samples H,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Nowels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Williams AR,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Olfson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Crystal S. Buprenorphine After Nonfatal Opioid Overdose: Reduced Mortality Risk in Medicare Disability Beneficiaries. Am J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2023 Mar 9:S0749-3797(23)00052-1.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10.1016/j.amepre.2023.01.037.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ahead of print. PMID: 36906496.)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Buprenorphine was associated with decreased all-cause mortality (adjusted hazard ratio, 0.63 [CI, 0.46 to 0.87]) and opioid-related mortality (AHR, 0.62 [CI, 0.41 to 0.92]). (Larochelle MR,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Bernson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Land T,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Stopka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TJ, Wang N, Xuan Z, Bagley SM,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Liebschutz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JM, Walley AY. Medication for Opioid Use Disorder After Nonfatal Opioid Overdose and Association With Mortality: A Cohort Study. Ann Intern Med. 2018 Aug 7;169(3):137-145.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10.7326/M17-3107.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Jun 19. PMID: 29913516; PMCID: PMC6387681.)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Doubles likelihood of a patient remaining in treatment at one month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follow up for patients treated with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(78 vs 37%, D’Onofrio)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lab testing required- not renally cleared, so don’t need to check Cr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give it to patients who were just given naloxone for opioid overdose (as long as not altered, intoxicated, use methadone, otherwise severely ill)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COWS assessment score 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or = 8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altered, not intoxicated is not using methadone (within 72 hours but really anytime recently) or fentanyl within 12 hours 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patient, he gets a 12 for moderate withdrawal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 2 objective signs of withdrawal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must already be in withdrawal before we give them buprenorphine, otherwise we can precipitate withdrawal.. 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Ex: If exhibiting 2 signs (such as appearing flushed, yawning, vomiting, or tremoring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makes precipitated withdrawal less likely. We’ll talk more about precipitated withdrawal later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lab tests needed – buprenorphine is not renally metabolized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9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***Make into flow chart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dose: Buprenorphine 8-16 mg SL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bit of subjectivity for how much to start with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to low (like 2 mg or 4 mg), might not be enough for the patient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Onset is 15-30 minutes, peak at 1 hour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Wait/reassess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30-60 minutes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improved, give second dose: Buprenorphine 8-16 mg SL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improved, consider that something else might be causing the patient’s symptoms besides opioid withdrawal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within 72 hours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Prescription for follow up: 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Buprenorphine/naloxone 8/2mg strips, 2 strips SL QD x7d</a:t>
            </a:r>
          </a:p>
          <a:p>
            <a:pPr marL="685800" marR="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home/OTC: Naloxone nasal spray, 1 actuation q3 min prn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2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make into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E805-8B78-3F47-A870-A3B81A89E4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176167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1994227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378119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286509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122501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411309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231921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64243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2058484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275683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188843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345812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66166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4E56F25-4B3C-264D-99A7-9BC8FA61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085" y="6432721"/>
            <a:ext cx="808563" cy="352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1A40AC4B-3A44-A348-B5F2-27347C7FD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2FC7-75D1-F6CF-181E-44BED6D2A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36119"/>
            <a:ext cx="11277599" cy="52564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2pPr>
            <a:lvl3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3pPr>
            <a:lvl4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4pPr>
            <a:lvl5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A79683-FE69-50B3-34DC-32E2284EA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251257"/>
            <a:ext cx="11277599" cy="707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4400" b="1">
                <a:solidFill>
                  <a:srgbClr val="0E518E"/>
                </a:solidFill>
              </a:defRPr>
            </a:lvl1pPr>
          </a:lstStyle>
          <a:p>
            <a:pPr lvl="0"/>
            <a:r>
              <a:rPr lang="en-US" dirty="0"/>
              <a:t>Page 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3418362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4">
          <p15:clr>
            <a:srgbClr val="FBAE40"/>
          </p15:clr>
        </p15:guide>
        <p15:guide id="3" pos="53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9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D2BF-D527-4915-9DBD-6F8AAD89C85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B3A1-314C-45D0-A5D6-907B1787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3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D692-5E6A-4A49-A8CA-32732E9C8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Buprenorphine and Overdoses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DB0E-8CE1-4DDA-987D-CA8594A9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873500"/>
            <a:ext cx="10502900" cy="2501900"/>
          </a:xfrm>
        </p:spPr>
        <p:txBody>
          <a:bodyPr/>
          <a:lstStyle/>
          <a:p>
            <a:r>
              <a:rPr lang="en-US" sz="3600" dirty="0"/>
              <a:t>Frank LoVecchio, DO, MPH, FACEP</a:t>
            </a:r>
          </a:p>
          <a:p>
            <a:endParaRPr lang="en-US" sz="3600" dirty="0"/>
          </a:p>
          <a:p>
            <a:r>
              <a:rPr lang="en-US" dirty="0"/>
              <a:t>Professor, Research Scholar, Emergency Medicine, Addiction, Medicine, Medical Toxicology, University of Arizona, ASU, Creighton, Midwestern, Colleges of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3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0E46E-5903-B242-4A8A-72B2170D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B3477-C91D-2CC8-E63B-EEA59750D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551" y="1136119"/>
            <a:ext cx="11761097" cy="525644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Efficiently alleviates withdrawal symptoms</a:t>
            </a:r>
          </a:p>
          <a:p>
            <a:pPr>
              <a:spcBef>
                <a:spcPts val="2400"/>
              </a:spcBef>
            </a:pPr>
            <a:r>
              <a:rPr lang="en-US" u="sng" dirty="0">
                <a:solidFill>
                  <a:srgbClr val="FF0000"/>
                </a:solidFill>
              </a:rPr>
              <a:t>Lowers mortality </a:t>
            </a:r>
            <a:r>
              <a:rPr lang="en-US" dirty="0"/>
              <a:t>from opioid use disorder </a:t>
            </a:r>
          </a:p>
          <a:p>
            <a:pPr lvl="1">
              <a:spcBef>
                <a:spcPts val="2400"/>
              </a:spcBef>
            </a:pPr>
            <a:r>
              <a:rPr lang="en-US" b="1" u="sng" dirty="0">
                <a:solidFill>
                  <a:srgbClr val="FF0000"/>
                </a:solidFill>
              </a:rPr>
              <a:t>5%</a:t>
            </a:r>
            <a:r>
              <a:rPr lang="en-US" u="sng" dirty="0">
                <a:solidFill>
                  <a:srgbClr val="FF0000"/>
                </a:solidFill>
              </a:rPr>
              <a:t> of ED patients with an opioid OD requiring naloxone die within 1 year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Buprenorphine </a:t>
            </a:r>
            <a:r>
              <a:rPr lang="en-US" u="sng" dirty="0">
                <a:solidFill>
                  <a:srgbClr val="FF0000"/>
                </a:solidFill>
              </a:rPr>
              <a:t>reduces that risk by </a:t>
            </a:r>
            <a:r>
              <a:rPr lang="en-US" b="1" u="sng" dirty="0">
                <a:solidFill>
                  <a:srgbClr val="FF0000"/>
                </a:solidFill>
              </a:rPr>
              <a:t>62%</a:t>
            </a:r>
          </a:p>
          <a:p>
            <a:pPr>
              <a:spcBef>
                <a:spcPts val="2400"/>
              </a:spcBef>
            </a:pPr>
            <a:r>
              <a:rPr lang="en-US" u="sng" dirty="0">
                <a:solidFill>
                  <a:srgbClr val="FF0000"/>
                </a:solidFill>
              </a:rPr>
              <a:t>Doubles likelihood of a patient remaining in treatment at one month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550F8-3E9E-AF58-99DB-5FB6BE675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Buprenorphine Works!</a:t>
            </a:r>
          </a:p>
        </p:txBody>
      </p:sp>
    </p:spTree>
    <p:extLst>
      <p:ext uri="{BB962C8B-B14F-4D97-AF65-F5344CB8AC3E}">
        <p14:creationId xmlns:p14="http://schemas.microsoft.com/office/powerpoint/2010/main" val="170868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7F25E-ED8C-31CB-61E0-16FDA52D9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B8B33-9988-69F7-82B0-0E42BB271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38156"/>
            <a:ext cx="11277599" cy="5256443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Works quickly</a:t>
            </a:r>
          </a:p>
          <a:p>
            <a:r>
              <a:rPr lang="en-US" u="sng" dirty="0">
                <a:solidFill>
                  <a:srgbClr val="FF0000"/>
                </a:solidFill>
              </a:rPr>
              <a:t>No lab </a:t>
            </a:r>
            <a:r>
              <a:rPr lang="en-US" dirty="0"/>
              <a:t>testing needed</a:t>
            </a:r>
          </a:p>
          <a:p>
            <a:r>
              <a:rPr lang="en-US" dirty="0"/>
              <a:t>Can give it to patients </a:t>
            </a:r>
            <a:r>
              <a:rPr lang="en-US" u="sng" dirty="0">
                <a:solidFill>
                  <a:srgbClr val="FF0000"/>
                </a:solidFill>
              </a:rPr>
              <a:t>who just got naloxone</a:t>
            </a:r>
          </a:p>
          <a:p>
            <a:r>
              <a:rPr lang="en-US" dirty="0"/>
              <a:t>Has been shown to be </a:t>
            </a:r>
            <a:r>
              <a:rPr lang="en-US" u="sng" dirty="0">
                <a:solidFill>
                  <a:srgbClr val="FF0000"/>
                </a:solidFill>
              </a:rPr>
              <a:t>cost effective</a:t>
            </a:r>
          </a:p>
          <a:p>
            <a:r>
              <a:rPr lang="en-US" dirty="0"/>
              <a:t>Buprenorphine induction is a </a:t>
            </a:r>
            <a:r>
              <a:rPr lang="en-US" i="1" u="sng" dirty="0">
                <a:solidFill>
                  <a:srgbClr val="FF0000"/>
                </a:solidFill>
              </a:rPr>
              <a:t>billable</a:t>
            </a:r>
            <a:r>
              <a:rPr lang="en-US" dirty="0"/>
              <a:t> procedure</a:t>
            </a:r>
          </a:p>
          <a:p>
            <a:r>
              <a:rPr lang="en-US" dirty="0"/>
              <a:t>Defendable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0DEAE-9FA7-7832-1CAE-AC8C4F7ACB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9" y="152400"/>
            <a:ext cx="11277599" cy="707104"/>
          </a:xfrm>
        </p:spPr>
        <p:txBody>
          <a:bodyPr/>
          <a:lstStyle/>
          <a:p>
            <a:r>
              <a:rPr lang="en-US" dirty="0"/>
              <a:t>Buprenorphine is Practical</a:t>
            </a:r>
          </a:p>
        </p:txBody>
      </p:sp>
      <p:pic>
        <p:nvPicPr>
          <p:cNvPr id="2050" name="Picture 2" descr="The X-waiver for buprenorphine prescribing is gone - STAT">
            <a:extLst>
              <a:ext uri="{FF2B5EF4-FFF2-40B4-BE49-F238E27FC236}">
                <a16:creationId xmlns:a16="http://schemas.microsoft.com/office/drawing/2014/main" id="{C9F7AF8A-0515-533B-31E3-1F835A56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59" y="3775628"/>
            <a:ext cx="5205626" cy="29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24B45-BDF7-15C2-E636-A270E96EE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94F5E-E436-35AD-071D-3FA60102F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Opioid users in withdrawal </a:t>
            </a:r>
          </a:p>
          <a:p>
            <a:r>
              <a:rPr lang="en-US" dirty="0">
                <a:solidFill>
                  <a:srgbClr val="FF0000"/>
                </a:solidFill>
              </a:rPr>
              <a:t>COWS score &gt; 8-10</a:t>
            </a:r>
          </a:p>
          <a:p>
            <a:r>
              <a:rPr lang="en-US" dirty="0"/>
              <a:t>And/or </a:t>
            </a:r>
            <a:r>
              <a:rPr lang="en-US" u="sng" dirty="0">
                <a:solidFill>
                  <a:srgbClr val="FF0000"/>
                </a:solidFill>
              </a:rPr>
              <a:t>at least 2 objective signs of withdrawal</a:t>
            </a:r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Not altered</a:t>
            </a:r>
          </a:p>
          <a:p>
            <a:pPr lvl="1"/>
            <a:r>
              <a:rPr lang="en-US" dirty="0"/>
              <a:t>Not intoxicated </a:t>
            </a:r>
          </a:p>
          <a:p>
            <a:pPr lvl="1"/>
            <a:r>
              <a:rPr lang="en-US" dirty="0"/>
              <a:t>Not using methadone (within 72 hours but really anytime recently) </a:t>
            </a:r>
          </a:p>
          <a:p>
            <a:pPr lvl="1"/>
            <a:r>
              <a:rPr lang="en-US" dirty="0"/>
              <a:t>Has not used fentanyl within 12 hours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A4DBA-26EA-EC73-43C4-160589D19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to Give Buprenorphine</a:t>
            </a:r>
          </a:p>
        </p:txBody>
      </p:sp>
    </p:spTree>
    <p:extLst>
      <p:ext uri="{BB962C8B-B14F-4D97-AF65-F5344CB8AC3E}">
        <p14:creationId xmlns:p14="http://schemas.microsoft.com/office/powerpoint/2010/main" val="50063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8D45A-26D2-4C90-ED26-89ABC5A6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12DCB-3E88-6FB0-DF10-A65843C9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 to the Case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8578BF-715F-EA94-3C32-380B4E3D4E96}"/>
              </a:ext>
            </a:extLst>
          </p:cNvPr>
          <p:cNvGraphicFramePr/>
          <p:nvPr/>
        </p:nvGraphicFramePr>
        <p:xfrm>
          <a:off x="2309248" y="958362"/>
          <a:ext cx="7723322" cy="564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38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A6232-3E10-A4FC-0AC9-08D891C5F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A537D-C996-8437-7FCA-D96EC91D4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2" y="1136119"/>
            <a:ext cx="3652886" cy="5256443"/>
          </a:xfrm>
        </p:spPr>
        <p:txBody>
          <a:bodyPr/>
          <a:lstStyle/>
          <a:p>
            <a:r>
              <a:rPr lang="en-US" dirty="0"/>
              <a:t>33-year-old female</a:t>
            </a:r>
          </a:p>
          <a:p>
            <a:r>
              <a:rPr lang="en-US" dirty="0"/>
              <a:t>History OUD (snorts                                                                fentanyl), last used                                                        last night, starting                                                            to feel withdrawals</a:t>
            </a:r>
          </a:p>
          <a:p>
            <a:r>
              <a:rPr lang="pt-BR" dirty="0"/>
              <a:t>Temp 98.6F, P 81,                                                                                   BP 128/80, RR 18,                                                       99% on RA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D2AC5-15AA-95F9-66A8-3D391C3A0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2 (1)</a:t>
            </a:r>
          </a:p>
        </p:txBody>
      </p:sp>
      <p:pic>
        <p:nvPicPr>
          <p:cNvPr id="4098" name="Picture 2" descr="The Fentanyl Hysteria: Fact and Fiction | Psychology Today">
            <a:extLst>
              <a:ext uri="{FF2B5EF4-FFF2-40B4-BE49-F238E27FC236}">
                <a16:creationId xmlns:a16="http://schemas.microsoft.com/office/drawing/2014/main" id="{A349ECB2-E3A2-AFF5-4709-955EAB2F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33" y="881545"/>
            <a:ext cx="4421815" cy="56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BBD3C-8389-F651-F970-F3B6AC2BC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0C32-D06B-6159-E0EA-61D2FFB04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6900" y="891822"/>
            <a:ext cx="9105900" cy="53539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Exam: </a:t>
            </a:r>
          </a:p>
          <a:p>
            <a:pPr lvl="1">
              <a:spcAft>
                <a:spcPts val="0"/>
              </a:spcAft>
            </a:pPr>
            <a:r>
              <a:rPr lang="en-US" dirty="0"/>
              <a:t>HR 81-100,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subjective report of chills or flushing,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reports difficulty sitting still but is able to do so,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pupils normal in size,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reports mild diffuse discomfort, nasal stuffiness or unusually moist eyes,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reports stomach cramps,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tremor can be felt but not observed,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no yawning during assessment,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patient reports increasing irritability or anxiousness, skin is smooth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dirty="0"/>
              <a:t>COWS 8, mild withdrawal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BB4C8-A4F9-C480-D7AD-DBB8D1AFB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2 (2)</a:t>
            </a:r>
          </a:p>
        </p:txBody>
      </p:sp>
    </p:spTree>
    <p:extLst>
      <p:ext uri="{BB962C8B-B14F-4D97-AF65-F5344CB8AC3E}">
        <p14:creationId xmlns:p14="http://schemas.microsoft.com/office/powerpoint/2010/main" val="169410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BBD3C-8389-F651-F970-F3B6AC2BC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BB4C8-A4F9-C480-D7AD-DBB8D1AFB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FB7F8E-251C-A620-7186-0AE77856F5F8}"/>
              </a:ext>
            </a:extLst>
          </p:cNvPr>
          <p:cNvGraphicFramePr>
            <a:graphicFrameLocks noGrp="1"/>
          </p:cNvGraphicFramePr>
          <p:nvPr/>
        </p:nvGraphicFramePr>
        <p:xfrm>
          <a:off x="2247255" y="374046"/>
          <a:ext cx="7724060" cy="53536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80867">
                  <a:extLst>
                    <a:ext uri="{9D8B030D-6E8A-4147-A177-3AD203B41FA5}">
                      <a16:colId xmlns:a16="http://schemas.microsoft.com/office/drawing/2014/main" val="935494443"/>
                    </a:ext>
                  </a:extLst>
                </a:gridCol>
                <a:gridCol w="1943193">
                  <a:extLst>
                    <a:ext uri="{9D8B030D-6E8A-4147-A177-3AD203B41FA5}">
                      <a16:colId xmlns:a16="http://schemas.microsoft.com/office/drawing/2014/main" val="2913067837"/>
                    </a:ext>
                  </a:extLst>
                </a:gridCol>
              </a:tblGrid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COWS Element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COWS Score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40968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HR 81-100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09876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Subjective report of chills or flushing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13281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Difficulty sitting still, but able to do 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88051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Pupils normal size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0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62148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Mild diffuse discomfort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60334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Nasal stuffiness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737010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Stomach cramps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15633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tremor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5436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No yawning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918639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Increasing irritability or anxiousness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712282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Skin is smooth  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0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40576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</a:rPr>
                        <a:t>Total</a:t>
                      </a:r>
                      <a:endParaRPr lang="en-US" sz="2200" b="1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05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2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B338A-F247-3794-1EA3-BFC0781BB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EC23E-B3CF-4057-6693-CC056103C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2 (3)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7870A1-F07A-3E09-1E6D-4EFC986E86CA}"/>
              </a:ext>
            </a:extLst>
          </p:cNvPr>
          <p:cNvGraphicFramePr/>
          <p:nvPr/>
        </p:nvGraphicFramePr>
        <p:xfrm>
          <a:off x="1524002" y="958361"/>
          <a:ext cx="9143999" cy="547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42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63458-3689-98B9-385B-27E82EF6B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4CE3-62EA-BBD8-5688-FECE587444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Make sure patients are well into opioid withdrawal</a:t>
            </a:r>
          </a:p>
          <a:p>
            <a:pPr lvl="1"/>
            <a:r>
              <a:rPr lang="en-US" dirty="0"/>
              <a:t>At least 2 objective signs of withdrawal</a:t>
            </a:r>
          </a:p>
          <a:p>
            <a:pPr lvl="1"/>
            <a:r>
              <a:rPr lang="en-US" dirty="0"/>
              <a:t>COWS &gt; or = 8</a:t>
            </a:r>
          </a:p>
          <a:p>
            <a:pPr lvl="1"/>
            <a:r>
              <a:rPr lang="en-US" dirty="0"/>
              <a:t>At least 12 hours after last fentanyl use</a:t>
            </a:r>
          </a:p>
          <a:p>
            <a:pPr lvl="1"/>
            <a:r>
              <a:rPr lang="en-US" dirty="0"/>
              <a:t>At least 72 hours after last methadone use*</a:t>
            </a:r>
          </a:p>
          <a:p>
            <a:r>
              <a:rPr lang="en-US" u="sng" dirty="0"/>
              <a:t>Home start or outpatient as alternative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58FF7-FE27-5694-9BC1-BBEB07D2B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Preventing Precipitated Withdrawal</a:t>
            </a:r>
          </a:p>
        </p:txBody>
      </p:sp>
    </p:spTree>
    <p:extLst>
      <p:ext uri="{BB962C8B-B14F-4D97-AF65-F5344CB8AC3E}">
        <p14:creationId xmlns:p14="http://schemas.microsoft.com/office/powerpoint/2010/main" val="241840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E11E1-E50E-95F6-991D-E14A9634A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54E59-02A7-9C9D-3D1A-D56C80515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Give buprenorphine </a:t>
            </a:r>
            <a:r>
              <a:rPr lang="en-US" dirty="0"/>
              <a:t>16 mg SL</a:t>
            </a:r>
          </a:p>
          <a:p>
            <a:pPr lvl="1"/>
            <a:r>
              <a:rPr lang="en-US" dirty="0"/>
              <a:t>+/- lorazepam 1-2 mg PO</a:t>
            </a:r>
          </a:p>
          <a:p>
            <a:r>
              <a:rPr lang="en-US" u="sng" dirty="0"/>
              <a:t>Reassess</a:t>
            </a:r>
          </a:p>
          <a:p>
            <a:r>
              <a:rPr lang="en-US" u="sng" dirty="0"/>
              <a:t>COWS &lt; 8 </a:t>
            </a:r>
            <a:r>
              <a:rPr lang="en-US" u="sng" dirty="0">
                <a:sym typeface="Wingdings" panose="05000000000000000000" pitchFamily="2" charset="2"/>
              </a:rPr>
              <a:t> offer additional buprenorphine </a:t>
            </a:r>
            <a:r>
              <a:rPr lang="en-US" dirty="0">
                <a:sym typeface="Wingdings" panose="05000000000000000000" pitchFamily="2" charset="2"/>
              </a:rPr>
              <a:t>8-16 mg, give Rx</a:t>
            </a:r>
          </a:p>
          <a:p>
            <a:r>
              <a:rPr lang="en-US" u="sng" dirty="0">
                <a:sym typeface="Wingdings" panose="05000000000000000000" pitchFamily="2" charset="2"/>
              </a:rPr>
              <a:t>If not better or if worse, give buprenorphine </a:t>
            </a:r>
            <a:r>
              <a:rPr lang="en-US" dirty="0">
                <a:sym typeface="Wingdings" panose="05000000000000000000" pitchFamily="2" charset="2"/>
              </a:rPr>
              <a:t>8-16 mg SL </a:t>
            </a:r>
            <a:r>
              <a:rPr lang="en-US" u="sng" dirty="0">
                <a:sym typeface="Wingdings" panose="05000000000000000000" pitchFamily="2" charset="2"/>
              </a:rPr>
              <a:t>+ ketamine</a:t>
            </a:r>
            <a:r>
              <a:rPr lang="en-US" dirty="0">
                <a:sym typeface="Wingdings" panose="05000000000000000000" pitchFamily="2" charset="2"/>
              </a:rPr>
              <a:t> 0.3 mg/kg slow IV push (can repeat q30 minutes x 3)  discharge with Rx</a:t>
            </a:r>
          </a:p>
          <a:p>
            <a:r>
              <a:rPr lang="en-US" dirty="0">
                <a:sym typeface="Wingdings" panose="05000000000000000000" pitchFamily="2" charset="2"/>
              </a:rPr>
              <a:t>If still not improved, consider fentanyl 200 mg IV q10 min x4 doses, ketamine infusion, admission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203E1-458A-F2DD-5E24-00BD2FC6B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51257"/>
            <a:ext cx="9144000" cy="707104"/>
          </a:xfrm>
        </p:spPr>
        <p:txBody>
          <a:bodyPr/>
          <a:lstStyle/>
          <a:p>
            <a:r>
              <a:rPr lang="en-US" dirty="0"/>
              <a:t>Treating Precipitated Withdrawal (1)</a:t>
            </a:r>
          </a:p>
        </p:txBody>
      </p:sp>
    </p:spTree>
    <p:extLst>
      <p:ext uri="{BB962C8B-B14F-4D97-AF65-F5344CB8AC3E}">
        <p14:creationId xmlns:p14="http://schemas.microsoft.com/office/powerpoint/2010/main" val="390733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25C0B-6945-750E-0D07-B80FEF9A6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2AE9-3A35-7BAB-0122-8668CF135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27-year-old male</a:t>
            </a:r>
          </a:p>
          <a:p>
            <a:r>
              <a:rPr lang="en-US" dirty="0"/>
              <a:t>History OUD (snorts fentanyl), last used about 72 hours ago, starting to feel withdrawals</a:t>
            </a:r>
          </a:p>
          <a:p>
            <a:r>
              <a:rPr lang="pt-BR" dirty="0"/>
              <a:t>Temp 98.6F, P 91, BP 132/84, RR 18, 99% on 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F76EC-30E6-6BFD-149D-9E78A1706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pic>
        <p:nvPicPr>
          <p:cNvPr id="6" name="Picture 2" descr="The Dangers of Snorting Cocaine (Insufflation) - Mandala Healing Center">
            <a:extLst>
              <a:ext uri="{FF2B5EF4-FFF2-40B4-BE49-F238E27FC236}">
                <a16:creationId xmlns:a16="http://schemas.microsoft.com/office/drawing/2014/main" id="{EE5B5EEB-7FD2-3A7C-2217-3F7A3952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58" y="3266722"/>
            <a:ext cx="5844271" cy="32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2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E11E1-E50E-95F6-991D-E14A9634A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203E1-458A-F2DD-5E24-00BD2FC6B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83523"/>
            <a:ext cx="9144000" cy="707104"/>
          </a:xfrm>
        </p:spPr>
        <p:txBody>
          <a:bodyPr/>
          <a:lstStyle/>
          <a:p>
            <a:r>
              <a:rPr lang="en-US" dirty="0"/>
              <a:t>Treating Precipitated Withdrawal (2)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15E21C-7781-CC43-A459-8D81D80BAD9A}"/>
              </a:ext>
            </a:extLst>
          </p:cNvPr>
          <p:cNvGrpSpPr/>
          <p:nvPr/>
        </p:nvGrpSpPr>
        <p:grpSpPr>
          <a:xfrm>
            <a:off x="1659449" y="902059"/>
            <a:ext cx="8741851" cy="5882869"/>
            <a:chOff x="528868" y="974400"/>
            <a:chExt cx="8741851" cy="58828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0F918CF-7906-5790-0C11-A3436D3FA7FF}"/>
                </a:ext>
              </a:extLst>
            </p:cNvPr>
            <p:cNvSpPr/>
            <p:nvPr/>
          </p:nvSpPr>
          <p:spPr>
            <a:xfrm>
              <a:off x="528868" y="974400"/>
              <a:ext cx="2856721" cy="707104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Buprenorphine 16 mg SL</a:t>
              </a:r>
            </a:p>
            <a:p>
              <a:pPr marL="0" lvl="1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+/- lorazepam 1-2 mg PO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A2A421-7108-8490-0EEE-3451A9BA4F98}"/>
                </a:ext>
              </a:extLst>
            </p:cNvPr>
            <p:cNvSpPr/>
            <p:nvPr/>
          </p:nvSpPr>
          <p:spPr>
            <a:xfrm>
              <a:off x="1791193" y="1754527"/>
              <a:ext cx="332070" cy="285528"/>
            </a:xfrm>
            <a:custGeom>
              <a:avLst/>
              <a:gdLst>
                <a:gd name="connsiteX0" fmla="*/ 0 w 172451"/>
                <a:gd name="connsiteY0" fmla="*/ 41388 h 206941"/>
                <a:gd name="connsiteX1" fmla="*/ 86226 w 172451"/>
                <a:gd name="connsiteY1" fmla="*/ 41388 h 206941"/>
                <a:gd name="connsiteX2" fmla="*/ 86226 w 172451"/>
                <a:gd name="connsiteY2" fmla="*/ 0 h 206941"/>
                <a:gd name="connsiteX3" fmla="*/ 172451 w 172451"/>
                <a:gd name="connsiteY3" fmla="*/ 103471 h 206941"/>
                <a:gd name="connsiteX4" fmla="*/ 86226 w 172451"/>
                <a:gd name="connsiteY4" fmla="*/ 206941 h 206941"/>
                <a:gd name="connsiteX5" fmla="*/ 86226 w 172451"/>
                <a:gd name="connsiteY5" fmla="*/ 165553 h 206941"/>
                <a:gd name="connsiteX6" fmla="*/ 0 w 172451"/>
                <a:gd name="connsiteY6" fmla="*/ 165553 h 206941"/>
                <a:gd name="connsiteX7" fmla="*/ 0 w 172451"/>
                <a:gd name="connsiteY7" fmla="*/ 41388 h 2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51" h="206941">
                  <a:moveTo>
                    <a:pt x="137961" y="0"/>
                  </a:moveTo>
                  <a:lnTo>
                    <a:pt x="137961" y="103471"/>
                  </a:lnTo>
                  <a:lnTo>
                    <a:pt x="172451" y="103471"/>
                  </a:lnTo>
                  <a:lnTo>
                    <a:pt x="86225" y="206941"/>
                  </a:lnTo>
                  <a:lnTo>
                    <a:pt x="0" y="103471"/>
                  </a:lnTo>
                  <a:lnTo>
                    <a:pt x="34490" y="103471"/>
                  </a:lnTo>
                  <a:lnTo>
                    <a:pt x="34490" y="0"/>
                  </a:lnTo>
                  <a:lnTo>
                    <a:pt x="137961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89" tIns="0" rIns="41387" bIns="51735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DC95D-C095-BC17-BADE-809693F9C085}"/>
                </a:ext>
              </a:extLst>
            </p:cNvPr>
            <p:cNvSpPr/>
            <p:nvPr/>
          </p:nvSpPr>
          <p:spPr>
            <a:xfrm>
              <a:off x="1162461" y="2067846"/>
              <a:ext cx="1583400" cy="459869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Reassess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2FFB07-3C2C-6C8C-7403-6453B54524BF}"/>
                </a:ext>
              </a:extLst>
            </p:cNvPr>
            <p:cNvSpPr/>
            <p:nvPr/>
          </p:nvSpPr>
          <p:spPr>
            <a:xfrm>
              <a:off x="1162461" y="2951388"/>
              <a:ext cx="1583400" cy="459869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COWS &lt; 8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729DA6-240B-2AF9-0ADE-87720A77BBC1}"/>
                </a:ext>
              </a:extLst>
            </p:cNvPr>
            <p:cNvSpPr/>
            <p:nvPr/>
          </p:nvSpPr>
          <p:spPr>
            <a:xfrm>
              <a:off x="736320" y="3832455"/>
              <a:ext cx="2441818" cy="1235900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ym typeface="Wingdings" panose="05000000000000000000" pitchFamily="2" charset="2"/>
                </a:rPr>
                <a:t>Offer additional Buprenorphine 8-16 mg, discharge with </a:t>
              </a:r>
              <a:r>
                <a:rPr lang="en-US" sz="2000" dirty="0" err="1">
                  <a:sym typeface="Wingdings" panose="05000000000000000000" pitchFamily="2" charset="2"/>
                </a:rPr>
                <a:t>Bup</a:t>
              </a:r>
              <a:r>
                <a:rPr lang="en-US" sz="2000" dirty="0">
                  <a:sym typeface="Wingdings" panose="05000000000000000000" pitchFamily="2" charset="2"/>
                </a:rPr>
                <a:t> Rx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4FD96E-35BA-33AA-1A02-56E700CB68A5}"/>
                </a:ext>
              </a:extLst>
            </p:cNvPr>
            <p:cNvSpPr/>
            <p:nvPr/>
          </p:nvSpPr>
          <p:spPr>
            <a:xfrm>
              <a:off x="3775121" y="2065751"/>
              <a:ext cx="1583400" cy="459869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ym typeface="Wingdings" panose="05000000000000000000" pitchFamily="2" charset="2"/>
                </a:rPr>
                <a:t>COWS &gt; or = 8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593B48-2F96-165D-12D7-6AE7A1804DE0}"/>
                </a:ext>
              </a:extLst>
            </p:cNvPr>
            <p:cNvSpPr/>
            <p:nvPr/>
          </p:nvSpPr>
          <p:spPr>
            <a:xfrm>
              <a:off x="3629235" y="2899680"/>
              <a:ext cx="1875927" cy="653431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ym typeface="Wingdings" panose="05000000000000000000" pitchFamily="2" charset="2"/>
                </a:rPr>
                <a:t>Buprenorphine 8-16 mg SL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0FEBF8-FC55-E08C-27F1-AAA2CD7E8757}"/>
                </a:ext>
              </a:extLst>
            </p:cNvPr>
            <p:cNvSpPr/>
            <p:nvPr/>
          </p:nvSpPr>
          <p:spPr>
            <a:xfrm>
              <a:off x="6138900" y="2899680"/>
              <a:ext cx="3131819" cy="700328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ym typeface="Wingdings" panose="05000000000000000000" pitchFamily="2" charset="2"/>
                </a:rPr>
                <a:t>Ketamine 0.3 mg/kg slow IV push (q30 minutes x 3 prn)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5ACACB-ED9F-BBA4-5071-F6C2CADED8CF}"/>
                </a:ext>
              </a:extLst>
            </p:cNvPr>
            <p:cNvSpPr/>
            <p:nvPr/>
          </p:nvSpPr>
          <p:spPr>
            <a:xfrm>
              <a:off x="4468529" y="5506403"/>
              <a:ext cx="206941" cy="172451"/>
            </a:xfrm>
            <a:custGeom>
              <a:avLst/>
              <a:gdLst>
                <a:gd name="connsiteX0" fmla="*/ 0 w 172451"/>
                <a:gd name="connsiteY0" fmla="*/ 41388 h 206941"/>
                <a:gd name="connsiteX1" fmla="*/ 86226 w 172451"/>
                <a:gd name="connsiteY1" fmla="*/ 41388 h 206941"/>
                <a:gd name="connsiteX2" fmla="*/ 86226 w 172451"/>
                <a:gd name="connsiteY2" fmla="*/ 0 h 206941"/>
                <a:gd name="connsiteX3" fmla="*/ 172451 w 172451"/>
                <a:gd name="connsiteY3" fmla="*/ 103471 h 206941"/>
                <a:gd name="connsiteX4" fmla="*/ 86226 w 172451"/>
                <a:gd name="connsiteY4" fmla="*/ 206941 h 206941"/>
                <a:gd name="connsiteX5" fmla="*/ 86226 w 172451"/>
                <a:gd name="connsiteY5" fmla="*/ 165553 h 206941"/>
                <a:gd name="connsiteX6" fmla="*/ 0 w 172451"/>
                <a:gd name="connsiteY6" fmla="*/ 165553 h 206941"/>
                <a:gd name="connsiteX7" fmla="*/ 0 w 172451"/>
                <a:gd name="connsiteY7" fmla="*/ 41388 h 2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51" h="206941">
                  <a:moveTo>
                    <a:pt x="137961" y="0"/>
                  </a:moveTo>
                  <a:lnTo>
                    <a:pt x="137961" y="103471"/>
                  </a:lnTo>
                  <a:lnTo>
                    <a:pt x="172451" y="103471"/>
                  </a:lnTo>
                  <a:lnTo>
                    <a:pt x="86225" y="206941"/>
                  </a:lnTo>
                  <a:lnTo>
                    <a:pt x="0" y="103471"/>
                  </a:lnTo>
                  <a:lnTo>
                    <a:pt x="34490" y="103471"/>
                  </a:lnTo>
                  <a:lnTo>
                    <a:pt x="34490" y="0"/>
                  </a:lnTo>
                  <a:lnTo>
                    <a:pt x="137961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89" tIns="0" rIns="41387" bIns="51735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A60C34-298C-869D-B659-5A59A896B36E}"/>
                </a:ext>
              </a:extLst>
            </p:cNvPr>
            <p:cNvSpPr/>
            <p:nvPr/>
          </p:nvSpPr>
          <p:spPr>
            <a:xfrm>
              <a:off x="3780299" y="5707596"/>
              <a:ext cx="1583400" cy="459869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>
                  <a:sym typeface="Wingdings" panose="05000000000000000000" pitchFamily="2" charset="2"/>
                </a:rPr>
                <a:t>Discharge with </a:t>
              </a:r>
              <a:r>
                <a:rPr lang="en-US" sz="800" dirty="0" err="1">
                  <a:sym typeface="Wingdings" panose="05000000000000000000" pitchFamily="2" charset="2"/>
                </a:rPr>
                <a:t>Bup</a:t>
              </a:r>
              <a:r>
                <a:rPr lang="en-US" sz="800" dirty="0">
                  <a:sym typeface="Wingdings" panose="05000000000000000000" pitchFamily="2" charset="2"/>
                </a:rPr>
                <a:t> Rx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3EA45A-FDD6-9C77-64C9-5A1C9CA6C2DD}"/>
                </a:ext>
              </a:extLst>
            </p:cNvPr>
            <p:cNvSpPr/>
            <p:nvPr/>
          </p:nvSpPr>
          <p:spPr>
            <a:xfrm>
              <a:off x="4468529" y="6196207"/>
              <a:ext cx="206941" cy="172451"/>
            </a:xfrm>
            <a:custGeom>
              <a:avLst/>
              <a:gdLst>
                <a:gd name="connsiteX0" fmla="*/ 0 w 172451"/>
                <a:gd name="connsiteY0" fmla="*/ 41388 h 206941"/>
                <a:gd name="connsiteX1" fmla="*/ 86226 w 172451"/>
                <a:gd name="connsiteY1" fmla="*/ 41388 h 206941"/>
                <a:gd name="connsiteX2" fmla="*/ 86226 w 172451"/>
                <a:gd name="connsiteY2" fmla="*/ 0 h 206941"/>
                <a:gd name="connsiteX3" fmla="*/ 172451 w 172451"/>
                <a:gd name="connsiteY3" fmla="*/ 103471 h 206941"/>
                <a:gd name="connsiteX4" fmla="*/ 86226 w 172451"/>
                <a:gd name="connsiteY4" fmla="*/ 206941 h 206941"/>
                <a:gd name="connsiteX5" fmla="*/ 86226 w 172451"/>
                <a:gd name="connsiteY5" fmla="*/ 165553 h 206941"/>
                <a:gd name="connsiteX6" fmla="*/ 0 w 172451"/>
                <a:gd name="connsiteY6" fmla="*/ 165553 h 206941"/>
                <a:gd name="connsiteX7" fmla="*/ 0 w 172451"/>
                <a:gd name="connsiteY7" fmla="*/ 41388 h 2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51" h="206941">
                  <a:moveTo>
                    <a:pt x="137961" y="0"/>
                  </a:moveTo>
                  <a:lnTo>
                    <a:pt x="137961" y="103471"/>
                  </a:lnTo>
                  <a:lnTo>
                    <a:pt x="172451" y="103471"/>
                  </a:lnTo>
                  <a:lnTo>
                    <a:pt x="86225" y="206941"/>
                  </a:lnTo>
                  <a:lnTo>
                    <a:pt x="0" y="103471"/>
                  </a:lnTo>
                  <a:lnTo>
                    <a:pt x="34490" y="103471"/>
                  </a:lnTo>
                  <a:lnTo>
                    <a:pt x="34490" y="0"/>
                  </a:lnTo>
                  <a:lnTo>
                    <a:pt x="137961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89" tIns="0" rIns="41387" bIns="51735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765804-2403-C495-0950-2F003BEB54D0}"/>
                </a:ext>
              </a:extLst>
            </p:cNvPr>
            <p:cNvSpPr/>
            <p:nvPr/>
          </p:nvSpPr>
          <p:spPr>
            <a:xfrm>
              <a:off x="3780299" y="6397400"/>
              <a:ext cx="1583400" cy="459869"/>
            </a:xfrm>
            <a:custGeom>
              <a:avLst/>
              <a:gdLst>
                <a:gd name="connsiteX0" fmla="*/ 0 w 1583400"/>
                <a:gd name="connsiteY0" fmla="*/ 45987 h 459869"/>
                <a:gd name="connsiteX1" fmla="*/ 45987 w 1583400"/>
                <a:gd name="connsiteY1" fmla="*/ 0 h 459869"/>
                <a:gd name="connsiteX2" fmla="*/ 1537413 w 1583400"/>
                <a:gd name="connsiteY2" fmla="*/ 0 h 459869"/>
                <a:gd name="connsiteX3" fmla="*/ 1583400 w 1583400"/>
                <a:gd name="connsiteY3" fmla="*/ 45987 h 459869"/>
                <a:gd name="connsiteX4" fmla="*/ 1583400 w 1583400"/>
                <a:gd name="connsiteY4" fmla="*/ 413882 h 459869"/>
                <a:gd name="connsiteX5" fmla="*/ 1537413 w 1583400"/>
                <a:gd name="connsiteY5" fmla="*/ 459869 h 459869"/>
                <a:gd name="connsiteX6" fmla="*/ 45987 w 1583400"/>
                <a:gd name="connsiteY6" fmla="*/ 459869 h 459869"/>
                <a:gd name="connsiteX7" fmla="*/ 0 w 1583400"/>
                <a:gd name="connsiteY7" fmla="*/ 413882 h 459869"/>
                <a:gd name="connsiteX8" fmla="*/ 0 w 1583400"/>
                <a:gd name="connsiteY8" fmla="*/ 45987 h 45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400" h="459869">
                  <a:moveTo>
                    <a:pt x="0" y="45987"/>
                  </a:moveTo>
                  <a:cubicBezTo>
                    <a:pt x="0" y="20589"/>
                    <a:pt x="20589" y="0"/>
                    <a:pt x="45987" y="0"/>
                  </a:cubicBezTo>
                  <a:lnTo>
                    <a:pt x="1537413" y="0"/>
                  </a:lnTo>
                  <a:cubicBezTo>
                    <a:pt x="1562811" y="0"/>
                    <a:pt x="1583400" y="20589"/>
                    <a:pt x="1583400" y="45987"/>
                  </a:cubicBezTo>
                  <a:lnTo>
                    <a:pt x="1583400" y="413882"/>
                  </a:lnTo>
                  <a:cubicBezTo>
                    <a:pt x="1583400" y="439280"/>
                    <a:pt x="1562811" y="459869"/>
                    <a:pt x="1537413" y="459869"/>
                  </a:cubicBezTo>
                  <a:lnTo>
                    <a:pt x="45987" y="459869"/>
                  </a:lnTo>
                  <a:cubicBezTo>
                    <a:pt x="20589" y="459869"/>
                    <a:pt x="0" y="439280"/>
                    <a:pt x="0" y="413882"/>
                  </a:cubicBezTo>
                  <a:lnTo>
                    <a:pt x="0" y="45987"/>
                  </a:lnTo>
                  <a:close/>
                </a:path>
              </a:pathLst>
            </a:custGeom>
            <a:solidFill>
              <a:srgbClr val="0E51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49" tIns="43949" rIns="43949" bIns="43949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>
                  <a:sym typeface="Wingdings" panose="05000000000000000000" pitchFamily="2" charset="2"/>
                </a:rPr>
                <a:t>If still not improved, consider fentanyl 200 mg IV q10 min x4 doses, ketamine infusion, admission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FD294B-28F4-185D-8D53-4D8612C4D11C}"/>
              </a:ext>
            </a:extLst>
          </p:cNvPr>
          <p:cNvSpPr/>
          <p:nvPr/>
        </p:nvSpPr>
        <p:spPr>
          <a:xfrm>
            <a:off x="2921773" y="2512938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492B78-3F1D-82E5-9662-3F391F48E5A4}"/>
              </a:ext>
            </a:extLst>
          </p:cNvPr>
          <p:cNvSpPr/>
          <p:nvPr/>
        </p:nvSpPr>
        <p:spPr>
          <a:xfrm>
            <a:off x="2921773" y="3423994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6E19133-0D1B-3CD1-5E87-34DBD5503CB0}"/>
              </a:ext>
            </a:extLst>
          </p:cNvPr>
          <p:cNvSpPr/>
          <p:nvPr/>
        </p:nvSpPr>
        <p:spPr>
          <a:xfrm>
            <a:off x="4759816" y="3854830"/>
            <a:ext cx="1920553" cy="766349"/>
          </a:xfrm>
          <a:custGeom>
            <a:avLst/>
            <a:gdLst>
              <a:gd name="connsiteX0" fmla="*/ 0 w 1583400"/>
              <a:gd name="connsiteY0" fmla="*/ 45987 h 459869"/>
              <a:gd name="connsiteX1" fmla="*/ 45987 w 1583400"/>
              <a:gd name="connsiteY1" fmla="*/ 0 h 459869"/>
              <a:gd name="connsiteX2" fmla="*/ 1537413 w 1583400"/>
              <a:gd name="connsiteY2" fmla="*/ 0 h 459869"/>
              <a:gd name="connsiteX3" fmla="*/ 1583400 w 1583400"/>
              <a:gd name="connsiteY3" fmla="*/ 45987 h 459869"/>
              <a:gd name="connsiteX4" fmla="*/ 1583400 w 1583400"/>
              <a:gd name="connsiteY4" fmla="*/ 413882 h 459869"/>
              <a:gd name="connsiteX5" fmla="*/ 1537413 w 1583400"/>
              <a:gd name="connsiteY5" fmla="*/ 459869 h 459869"/>
              <a:gd name="connsiteX6" fmla="*/ 45987 w 1583400"/>
              <a:gd name="connsiteY6" fmla="*/ 459869 h 459869"/>
              <a:gd name="connsiteX7" fmla="*/ 0 w 1583400"/>
              <a:gd name="connsiteY7" fmla="*/ 413882 h 459869"/>
              <a:gd name="connsiteX8" fmla="*/ 0 w 1583400"/>
              <a:gd name="connsiteY8" fmla="*/ 45987 h 45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400" h="459869">
                <a:moveTo>
                  <a:pt x="0" y="45987"/>
                </a:moveTo>
                <a:cubicBezTo>
                  <a:pt x="0" y="20589"/>
                  <a:pt x="20589" y="0"/>
                  <a:pt x="45987" y="0"/>
                </a:cubicBezTo>
                <a:lnTo>
                  <a:pt x="1537413" y="0"/>
                </a:lnTo>
                <a:cubicBezTo>
                  <a:pt x="1562811" y="0"/>
                  <a:pt x="1583400" y="20589"/>
                  <a:pt x="1583400" y="45987"/>
                </a:cubicBezTo>
                <a:lnTo>
                  <a:pt x="1583400" y="413882"/>
                </a:lnTo>
                <a:cubicBezTo>
                  <a:pt x="1583400" y="439280"/>
                  <a:pt x="1562811" y="459869"/>
                  <a:pt x="1537413" y="459869"/>
                </a:cubicBezTo>
                <a:lnTo>
                  <a:pt x="45987" y="459869"/>
                </a:lnTo>
                <a:cubicBezTo>
                  <a:pt x="20589" y="459869"/>
                  <a:pt x="0" y="439280"/>
                  <a:pt x="0" y="413882"/>
                </a:cubicBezTo>
                <a:lnTo>
                  <a:pt x="0" y="45987"/>
                </a:lnTo>
                <a:close/>
              </a:path>
            </a:pathLst>
          </a:custGeom>
          <a:solidFill>
            <a:srgbClr val="0E518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49" tIns="43949" rIns="43949" bIns="43949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ym typeface="Wingdings" panose="05000000000000000000" pitchFamily="2" charset="2"/>
              </a:rPr>
              <a:t>Discharge with </a:t>
            </a:r>
            <a:r>
              <a:rPr lang="en-US" sz="2000" dirty="0" err="1">
                <a:sym typeface="Wingdings" panose="05000000000000000000" pitchFamily="2" charset="2"/>
              </a:rPr>
              <a:t>Bup</a:t>
            </a:r>
            <a:r>
              <a:rPr lang="en-US" sz="2000" dirty="0">
                <a:sym typeface="Wingdings" panose="05000000000000000000" pitchFamily="2" charset="2"/>
              </a:rPr>
              <a:t> Rx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693AF1-755D-09B6-9D3F-40DAC4EBE36F}"/>
              </a:ext>
            </a:extLst>
          </p:cNvPr>
          <p:cNvSpPr/>
          <p:nvPr/>
        </p:nvSpPr>
        <p:spPr>
          <a:xfrm>
            <a:off x="7860200" y="3994888"/>
            <a:ext cx="1950378" cy="766350"/>
          </a:xfrm>
          <a:custGeom>
            <a:avLst/>
            <a:gdLst>
              <a:gd name="connsiteX0" fmla="*/ 0 w 1583400"/>
              <a:gd name="connsiteY0" fmla="*/ 45987 h 459869"/>
              <a:gd name="connsiteX1" fmla="*/ 45987 w 1583400"/>
              <a:gd name="connsiteY1" fmla="*/ 0 h 459869"/>
              <a:gd name="connsiteX2" fmla="*/ 1537413 w 1583400"/>
              <a:gd name="connsiteY2" fmla="*/ 0 h 459869"/>
              <a:gd name="connsiteX3" fmla="*/ 1583400 w 1583400"/>
              <a:gd name="connsiteY3" fmla="*/ 45987 h 459869"/>
              <a:gd name="connsiteX4" fmla="*/ 1583400 w 1583400"/>
              <a:gd name="connsiteY4" fmla="*/ 413882 h 459869"/>
              <a:gd name="connsiteX5" fmla="*/ 1537413 w 1583400"/>
              <a:gd name="connsiteY5" fmla="*/ 459869 h 459869"/>
              <a:gd name="connsiteX6" fmla="*/ 45987 w 1583400"/>
              <a:gd name="connsiteY6" fmla="*/ 459869 h 459869"/>
              <a:gd name="connsiteX7" fmla="*/ 0 w 1583400"/>
              <a:gd name="connsiteY7" fmla="*/ 413882 h 459869"/>
              <a:gd name="connsiteX8" fmla="*/ 0 w 1583400"/>
              <a:gd name="connsiteY8" fmla="*/ 45987 h 45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400" h="459869">
                <a:moveTo>
                  <a:pt x="0" y="45987"/>
                </a:moveTo>
                <a:cubicBezTo>
                  <a:pt x="0" y="20589"/>
                  <a:pt x="20589" y="0"/>
                  <a:pt x="45987" y="0"/>
                </a:cubicBezTo>
                <a:lnTo>
                  <a:pt x="1537413" y="0"/>
                </a:lnTo>
                <a:cubicBezTo>
                  <a:pt x="1562811" y="0"/>
                  <a:pt x="1583400" y="20589"/>
                  <a:pt x="1583400" y="45987"/>
                </a:cubicBezTo>
                <a:lnTo>
                  <a:pt x="1583400" y="413882"/>
                </a:lnTo>
                <a:cubicBezTo>
                  <a:pt x="1583400" y="439280"/>
                  <a:pt x="1562811" y="459869"/>
                  <a:pt x="1537413" y="459869"/>
                </a:cubicBezTo>
                <a:lnTo>
                  <a:pt x="45987" y="459869"/>
                </a:lnTo>
                <a:cubicBezTo>
                  <a:pt x="20589" y="459869"/>
                  <a:pt x="0" y="439280"/>
                  <a:pt x="0" y="413882"/>
                </a:cubicBezTo>
                <a:lnTo>
                  <a:pt x="0" y="45987"/>
                </a:lnTo>
                <a:close/>
              </a:path>
            </a:pathLst>
          </a:custGeom>
          <a:solidFill>
            <a:srgbClr val="0E518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49" tIns="43949" rIns="43949" bIns="43949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ym typeface="Wingdings" panose="05000000000000000000" pitchFamily="2" charset="2"/>
              </a:rPr>
              <a:t>Inpatient or ICU admission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F65A64-DC66-F6A5-A2A3-21E71FD730A4}"/>
              </a:ext>
            </a:extLst>
          </p:cNvPr>
          <p:cNvSpPr/>
          <p:nvPr/>
        </p:nvSpPr>
        <p:spPr>
          <a:xfrm>
            <a:off x="5559682" y="3516593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A175B8A-3A13-86BD-0745-C28B0313334C}"/>
              </a:ext>
            </a:extLst>
          </p:cNvPr>
          <p:cNvSpPr/>
          <p:nvPr/>
        </p:nvSpPr>
        <p:spPr>
          <a:xfrm rot="16200000">
            <a:off x="4225334" y="2082674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3FCDB9-5DBE-87B0-7067-2CFF9DACD4F0}"/>
              </a:ext>
            </a:extLst>
          </p:cNvPr>
          <p:cNvSpPr/>
          <p:nvPr/>
        </p:nvSpPr>
        <p:spPr>
          <a:xfrm>
            <a:off x="5531743" y="2505986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8DF1841-21F8-54C9-AAFD-42A0EF5362E1}"/>
              </a:ext>
            </a:extLst>
          </p:cNvPr>
          <p:cNvSpPr/>
          <p:nvPr/>
        </p:nvSpPr>
        <p:spPr>
          <a:xfrm>
            <a:off x="8669376" y="3617349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867CA77-2464-4B18-FB88-AA59CBA9E386}"/>
              </a:ext>
            </a:extLst>
          </p:cNvPr>
          <p:cNvSpPr/>
          <p:nvPr/>
        </p:nvSpPr>
        <p:spPr>
          <a:xfrm rot="16200000">
            <a:off x="6786576" y="3030116"/>
            <a:ext cx="332070" cy="285528"/>
          </a:xfrm>
          <a:custGeom>
            <a:avLst/>
            <a:gdLst>
              <a:gd name="connsiteX0" fmla="*/ 0 w 172451"/>
              <a:gd name="connsiteY0" fmla="*/ 41388 h 206941"/>
              <a:gd name="connsiteX1" fmla="*/ 86226 w 172451"/>
              <a:gd name="connsiteY1" fmla="*/ 41388 h 206941"/>
              <a:gd name="connsiteX2" fmla="*/ 86226 w 172451"/>
              <a:gd name="connsiteY2" fmla="*/ 0 h 206941"/>
              <a:gd name="connsiteX3" fmla="*/ 172451 w 172451"/>
              <a:gd name="connsiteY3" fmla="*/ 103471 h 206941"/>
              <a:gd name="connsiteX4" fmla="*/ 86226 w 172451"/>
              <a:gd name="connsiteY4" fmla="*/ 206941 h 206941"/>
              <a:gd name="connsiteX5" fmla="*/ 86226 w 172451"/>
              <a:gd name="connsiteY5" fmla="*/ 165553 h 206941"/>
              <a:gd name="connsiteX6" fmla="*/ 0 w 172451"/>
              <a:gd name="connsiteY6" fmla="*/ 165553 h 206941"/>
              <a:gd name="connsiteX7" fmla="*/ 0 w 172451"/>
              <a:gd name="connsiteY7" fmla="*/ 41388 h 2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51" h="206941">
                <a:moveTo>
                  <a:pt x="137961" y="0"/>
                </a:moveTo>
                <a:lnTo>
                  <a:pt x="137961" y="103471"/>
                </a:lnTo>
                <a:lnTo>
                  <a:pt x="172451" y="103471"/>
                </a:lnTo>
                <a:lnTo>
                  <a:pt x="86225" y="206941"/>
                </a:lnTo>
                <a:lnTo>
                  <a:pt x="0" y="103471"/>
                </a:lnTo>
                <a:lnTo>
                  <a:pt x="34490" y="103471"/>
                </a:lnTo>
                <a:lnTo>
                  <a:pt x="34490" y="0"/>
                </a:lnTo>
                <a:lnTo>
                  <a:pt x="137961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89" tIns="0" rIns="41387" bIns="51735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F641D75-8302-F826-ABA9-CF8BE40E469D}"/>
              </a:ext>
            </a:extLst>
          </p:cNvPr>
          <p:cNvSpPr/>
          <p:nvPr/>
        </p:nvSpPr>
        <p:spPr>
          <a:xfrm>
            <a:off x="6972300" y="902059"/>
            <a:ext cx="3258870" cy="1730651"/>
          </a:xfrm>
          <a:custGeom>
            <a:avLst/>
            <a:gdLst>
              <a:gd name="connsiteX0" fmla="*/ 0 w 1583400"/>
              <a:gd name="connsiteY0" fmla="*/ 45987 h 459869"/>
              <a:gd name="connsiteX1" fmla="*/ 45987 w 1583400"/>
              <a:gd name="connsiteY1" fmla="*/ 0 h 459869"/>
              <a:gd name="connsiteX2" fmla="*/ 1537413 w 1583400"/>
              <a:gd name="connsiteY2" fmla="*/ 0 h 459869"/>
              <a:gd name="connsiteX3" fmla="*/ 1583400 w 1583400"/>
              <a:gd name="connsiteY3" fmla="*/ 45987 h 459869"/>
              <a:gd name="connsiteX4" fmla="*/ 1583400 w 1583400"/>
              <a:gd name="connsiteY4" fmla="*/ 413882 h 459869"/>
              <a:gd name="connsiteX5" fmla="*/ 1537413 w 1583400"/>
              <a:gd name="connsiteY5" fmla="*/ 459869 h 459869"/>
              <a:gd name="connsiteX6" fmla="*/ 45987 w 1583400"/>
              <a:gd name="connsiteY6" fmla="*/ 459869 h 459869"/>
              <a:gd name="connsiteX7" fmla="*/ 0 w 1583400"/>
              <a:gd name="connsiteY7" fmla="*/ 413882 h 459869"/>
              <a:gd name="connsiteX8" fmla="*/ 0 w 1583400"/>
              <a:gd name="connsiteY8" fmla="*/ 45987 h 45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400" h="459869">
                <a:moveTo>
                  <a:pt x="0" y="45987"/>
                </a:moveTo>
                <a:cubicBezTo>
                  <a:pt x="0" y="20589"/>
                  <a:pt x="20589" y="0"/>
                  <a:pt x="45987" y="0"/>
                </a:cubicBezTo>
                <a:lnTo>
                  <a:pt x="1537413" y="0"/>
                </a:lnTo>
                <a:cubicBezTo>
                  <a:pt x="1562811" y="0"/>
                  <a:pt x="1583400" y="20589"/>
                  <a:pt x="1583400" y="45987"/>
                </a:cubicBezTo>
                <a:lnTo>
                  <a:pt x="1583400" y="413882"/>
                </a:lnTo>
                <a:cubicBezTo>
                  <a:pt x="1583400" y="439280"/>
                  <a:pt x="1562811" y="459869"/>
                  <a:pt x="1537413" y="459869"/>
                </a:cubicBezTo>
                <a:lnTo>
                  <a:pt x="45987" y="459869"/>
                </a:lnTo>
                <a:cubicBezTo>
                  <a:pt x="20589" y="459869"/>
                  <a:pt x="0" y="439280"/>
                  <a:pt x="0" y="413882"/>
                </a:cubicBezTo>
                <a:lnTo>
                  <a:pt x="0" y="4598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49" tIns="43949" rIns="43949" bIns="43949" numCol="2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Ibuprofen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Clonidine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Gabapentin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Baclofen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Pramipexole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Loperamide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Ondansetron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Trazodone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5E3FE7-1121-AFBD-0FA2-5D68E3439D4C}"/>
              </a:ext>
            </a:extLst>
          </p:cNvPr>
          <p:cNvSpPr txBox="1"/>
          <p:nvPr/>
        </p:nvSpPr>
        <p:spPr>
          <a:xfrm>
            <a:off x="8164830" y="902059"/>
            <a:ext cx="781050" cy="384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+/-</a:t>
            </a:r>
          </a:p>
        </p:txBody>
      </p:sp>
    </p:spTree>
    <p:extLst>
      <p:ext uri="{BB962C8B-B14F-4D97-AF65-F5344CB8AC3E}">
        <p14:creationId xmlns:p14="http://schemas.microsoft.com/office/powerpoint/2010/main" val="397970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125-118C-4068-A452-0D7463DB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E03E-6338-4572-A695-A8CD7FC4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ended questions</a:t>
            </a:r>
          </a:p>
          <a:p>
            <a:r>
              <a:rPr lang="en-US" dirty="0"/>
              <a:t>Partnership</a:t>
            </a:r>
          </a:p>
          <a:p>
            <a:r>
              <a:rPr lang="en-US" dirty="0"/>
              <a:t>Acceptance</a:t>
            </a:r>
          </a:p>
          <a:p>
            <a:r>
              <a:rPr lang="en-US" dirty="0"/>
              <a:t>Compassion</a:t>
            </a:r>
          </a:p>
          <a:p>
            <a:r>
              <a:rPr lang="en-US" dirty="0"/>
              <a:t>Evocation</a:t>
            </a:r>
          </a:p>
          <a:p>
            <a:endParaRPr lang="en-US" dirty="0"/>
          </a:p>
          <a:p>
            <a:r>
              <a:rPr lang="en-US" dirty="0"/>
              <a:t>Patients are more likely to be persuaded by what they hear THEMSELVES say…Not what they hear someone else ‘tell’ them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0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BAA6C-2B4B-F8F0-9E5D-C6BB81001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8600A9-82CF-56B0-3BC1-006E39297DD6}"/>
              </a:ext>
            </a:extLst>
          </p:cNvPr>
          <p:cNvGraphicFramePr>
            <a:graphicFrameLocks noGrp="1"/>
          </p:cNvGraphicFramePr>
          <p:nvPr/>
        </p:nvGraphicFramePr>
        <p:xfrm>
          <a:off x="2281122" y="633690"/>
          <a:ext cx="7724060" cy="53536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80867">
                  <a:extLst>
                    <a:ext uri="{9D8B030D-6E8A-4147-A177-3AD203B41FA5}">
                      <a16:colId xmlns:a16="http://schemas.microsoft.com/office/drawing/2014/main" val="935494443"/>
                    </a:ext>
                  </a:extLst>
                </a:gridCol>
                <a:gridCol w="1943193">
                  <a:extLst>
                    <a:ext uri="{9D8B030D-6E8A-4147-A177-3AD203B41FA5}">
                      <a16:colId xmlns:a16="http://schemas.microsoft.com/office/drawing/2014/main" val="2913067837"/>
                    </a:ext>
                  </a:extLst>
                </a:gridCol>
              </a:tblGrid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COWS Element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COWS Score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40968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HR 81-100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09876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Appears flushed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2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13281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Difficulty sitting still, but able to do 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88051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Pupils possibly larger than normal for room light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62148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Mild diffuse discomfort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60334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Rhinorrhea/tearing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2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737010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Nausea/loose stool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2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15633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Slight observable tremor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2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54361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Yawning 1-2 times during assessment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918639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Increasing irritability or anxiousness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1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712282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0" kern="100" dirty="0">
                          <a:effectLst/>
                        </a:rPr>
                        <a:t>Skin is smooth  </a:t>
                      </a:r>
                      <a:endParaRPr lang="en-US" sz="2200" b="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kern="100" dirty="0">
                          <a:effectLst/>
                        </a:rPr>
                        <a:t> 0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405764"/>
                  </a:ext>
                </a:extLst>
              </a:tr>
              <a:tr h="411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</a:rPr>
                        <a:t>Total</a:t>
                      </a:r>
                      <a:endParaRPr lang="en-US" sz="2200" b="1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14</a:t>
                      </a:r>
                      <a:endParaRPr lang="en-US" sz="2200" kern="1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05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1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EF3AE-723A-4553-9724-0318BA946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Nothing</a:t>
            </a:r>
          </a:p>
          <a:p>
            <a:r>
              <a:rPr lang="en-US" dirty="0"/>
              <a:t>Supportive Medications Only</a:t>
            </a:r>
          </a:p>
          <a:p>
            <a:r>
              <a:rPr lang="en-US" dirty="0"/>
              <a:t>Medication-assisted treatment (MAT)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64924-0721-4615-A223-309F8D89D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0AA97-B223-47F3-8A81-48CEBECF9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3" t="33402" r="8454" b="15464"/>
          <a:stretch/>
        </p:blipFill>
        <p:spPr>
          <a:xfrm>
            <a:off x="4444738" y="2771480"/>
            <a:ext cx="7423607" cy="3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8008F-4D04-49F5-B214-F7DA877C5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31110" r="20937" b="6482"/>
          <a:stretch/>
        </p:blipFill>
        <p:spPr>
          <a:xfrm>
            <a:off x="292099" y="1168400"/>
            <a:ext cx="9968103" cy="4521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F14C3-888C-4095-A864-B25EA32DA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409699"/>
            <a:ext cx="11277599" cy="4279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26939-0256-491A-A7F7-8551C1F560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251256"/>
            <a:ext cx="11277598" cy="11584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Trends and Characteristics of Buprenorphine-Involved Overdose Deaths Prior to and During the COVID-19 Pandemic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3C57A-036C-43B2-9CB8-55C98B629FE5}"/>
              </a:ext>
            </a:extLst>
          </p:cNvPr>
          <p:cNvSpPr txBox="1"/>
          <p:nvPr/>
        </p:nvSpPr>
        <p:spPr>
          <a:xfrm>
            <a:off x="457201" y="5721881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Tanz</a:t>
            </a:r>
            <a:r>
              <a:rPr lang="en-US" dirty="0"/>
              <a:t> LJ, Jones CM, Davis NL, Compton WM, Baldwin GT, Han B, Volkow ND. Trends and Characteristics of Buprenorphine-Involved Overdose Deaths Prior to and During the COVID-19 Pandemic. JAMA </a:t>
            </a:r>
            <a:r>
              <a:rPr lang="en-US" dirty="0" err="1"/>
              <a:t>Netw</a:t>
            </a:r>
            <a:r>
              <a:rPr lang="en-US" dirty="0"/>
              <a:t> Open. 2023 Jan 3;6(1):e2251856. </a:t>
            </a:r>
            <a:r>
              <a:rPr lang="en-US" dirty="0" err="1"/>
              <a:t>doi</a:t>
            </a:r>
            <a:r>
              <a:rPr lang="en-US" dirty="0"/>
              <a:t>: 10.1001/jamanetworkopen.2022.51856. PMID: 36662523; PMCID: PMC9860517.</a:t>
            </a:r>
          </a:p>
        </p:txBody>
      </p:sp>
    </p:spTree>
    <p:extLst>
      <p:ext uri="{BB962C8B-B14F-4D97-AF65-F5344CB8AC3E}">
        <p14:creationId xmlns:p14="http://schemas.microsoft.com/office/powerpoint/2010/main" val="31160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C74251-6206-459A-ADCA-C798A5EA5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001" y="990601"/>
            <a:ext cx="11963400" cy="5105400"/>
          </a:xfrm>
        </p:spPr>
        <p:txBody>
          <a:bodyPr>
            <a:normAutofit/>
          </a:bodyPr>
          <a:lstStyle/>
          <a:p>
            <a:r>
              <a:rPr lang="en-US" dirty="0"/>
              <a:t>Among 11,764 drug-related deaths, only 564 (4.8%) involved buprenorphine. </a:t>
            </a:r>
          </a:p>
          <a:p>
            <a:r>
              <a:rPr lang="en-US" dirty="0"/>
              <a:t>Buprenorphine alone was present in 32 deaths, of which 20 were considered the direct cause of death (0.2% of all drug-related deaths). </a:t>
            </a:r>
          </a:p>
          <a:p>
            <a:r>
              <a:rPr lang="en-US" dirty="0"/>
              <a:t>Significantly more BIDs involved five or more drugs (23%) compared with other opioid deaths (14.9%). </a:t>
            </a:r>
          </a:p>
          <a:p>
            <a:r>
              <a:rPr lang="en-US" dirty="0"/>
              <a:t>Co-intoxicants found most frequently in BIDs were benzodiazepines (47.3%), methamphetamine (27.1%), and fentanyl (22.9%). </a:t>
            </a:r>
          </a:p>
          <a:p>
            <a:r>
              <a:rPr lang="en-US" dirty="0"/>
              <a:t>Of the 564 BIDs, a current buprenorphine prescription was present in 132 deaths (23.4%).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A095B-60CA-463A-8565-20BE27951D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001" y="251256"/>
            <a:ext cx="11963400" cy="1285444"/>
          </a:xfrm>
        </p:spPr>
        <p:txBody>
          <a:bodyPr>
            <a:normAutofit/>
          </a:bodyPr>
          <a:lstStyle/>
          <a:p>
            <a:r>
              <a:rPr lang="en-US" sz="2800" dirty="0"/>
              <a:t>Characterization of Unintentional Deaths Among Buprenorphine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F7364-BF8A-4036-AD29-5A83DFFB66E9}"/>
              </a:ext>
            </a:extLst>
          </p:cNvPr>
          <p:cNvSpPr txBox="1"/>
          <p:nvPr/>
        </p:nvSpPr>
        <p:spPr>
          <a:xfrm>
            <a:off x="317499" y="5867399"/>
            <a:ext cx="113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 Z, Limen GN, Abate MA, </a:t>
            </a:r>
            <a:r>
              <a:rPr lang="en-US" dirty="0" err="1"/>
              <a:t>Kraner</a:t>
            </a:r>
            <a:r>
              <a:rPr lang="en-US" dirty="0"/>
              <a:t> JC, Mock AR, Smith GS. Characterization of Unintentional Deaths Among Buprenorphine Users. J Stud Alcohol Drugs. 2023 Jan;84(1):171-179. </a:t>
            </a:r>
            <a:r>
              <a:rPr lang="en-US" dirty="0" err="1"/>
              <a:t>doi</a:t>
            </a:r>
            <a:r>
              <a:rPr lang="en-US" dirty="0"/>
              <a:t>: 10.15288/jsad.22-00049. </a:t>
            </a:r>
          </a:p>
        </p:txBody>
      </p:sp>
    </p:spTree>
    <p:extLst>
      <p:ext uri="{BB962C8B-B14F-4D97-AF65-F5344CB8AC3E}">
        <p14:creationId xmlns:p14="http://schemas.microsoft.com/office/powerpoint/2010/main" val="263506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ECFCA-29A5-46A2-A0CC-C900E48DB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5" t="8299" r="21618" b="9552"/>
          <a:stretch/>
        </p:blipFill>
        <p:spPr>
          <a:xfrm>
            <a:off x="186430" y="115409"/>
            <a:ext cx="3826277" cy="3053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46557-C406-4C3B-8085-2EFF34322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22" y="1370368"/>
            <a:ext cx="5847794" cy="389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E1D02-E8D8-45E2-B8DE-64A8ED7159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16" t="3729" r="26598" b="7733"/>
          <a:stretch/>
        </p:blipFill>
        <p:spPr>
          <a:xfrm>
            <a:off x="2943318" y="3235911"/>
            <a:ext cx="3338004" cy="3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72F9B-D18B-450E-8C0A-B358A8C99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818990"/>
            <a:ext cx="12050486" cy="60390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Prescribing buprenorphine for  opioid use disorder (OUD) replaces one addiction for another</a:t>
            </a:r>
          </a:p>
          <a:p>
            <a:r>
              <a:rPr lang="en-US" dirty="0"/>
              <a:t>A commitment to abstinence will  prevent opioid overdose more than  buprenorphine will</a:t>
            </a:r>
          </a:p>
          <a:p>
            <a:r>
              <a:rPr lang="en-US" dirty="0"/>
              <a:t>Buprenorphine can be misused and, therefore, prescribers should strictly control access</a:t>
            </a:r>
          </a:p>
          <a:p>
            <a:r>
              <a:rPr lang="en-US" dirty="0"/>
              <a:t>Prescribing buprenorphine  comes with more legal liability  than prescribing other medications, or will make the Drug Enforcement Administration (DEA) target the  prescriber or practice</a:t>
            </a:r>
          </a:p>
          <a:p>
            <a:r>
              <a:rPr lang="en-US" dirty="0"/>
              <a:t>A person must be completely  abstinent and have a completely  negative urine screen to receive  buprenorphine</a:t>
            </a:r>
          </a:p>
          <a:p>
            <a:r>
              <a:rPr lang="en-US" dirty="0"/>
              <a:t>The ideal length of treatment with buprenorphine is six months or less. Treatment success means patients will become drug-free, including from buprenorphine and methadone</a:t>
            </a:r>
          </a:p>
          <a:p>
            <a:r>
              <a:rPr lang="en-US" dirty="0"/>
              <a:t>Outpatient therapy or counseling is mandatory for clinical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10D18-B0F8-4788-87F9-F99D745B8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11886"/>
            <a:ext cx="11277599" cy="707104"/>
          </a:xfrm>
        </p:spPr>
        <p:txBody>
          <a:bodyPr/>
          <a:lstStyle/>
          <a:p>
            <a:r>
              <a:rPr lang="en-US" dirty="0"/>
              <a:t>Which is False?</a:t>
            </a:r>
          </a:p>
        </p:txBody>
      </p:sp>
    </p:spTree>
    <p:extLst>
      <p:ext uri="{BB962C8B-B14F-4D97-AF65-F5344CB8AC3E}">
        <p14:creationId xmlns:p14="http://schemas.microsoft.com/office/powerpoint/2010/main" val="270846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DE174-B850-EBEF-EF16-F105FF7AA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40AC4B-3A44-A348-B5F2-27347C7FD0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9FDBF-781E-5AFD-4852-49BC4E9A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Long-acting</a:t>
            </a:r>
            <a:r>
              <a:rPr lang="en-US" dirty="0"/>
              <a:t> synthetic opioid, mu receptor </a:t>
            </a:r>
            <a:r>
              <a:rPr lang="en-US" b="1" dirty="0"/>
              <a:t>partial agonist</a:t>
            </a:r>
          </a:p>
          <a:p>
            <a:r>
              <a:rPr lang="en-US" dirty="0"/>
              <a:t>Prevents withdrawal without having the strong euphoric or respiratory effects of a full opioid agonist</a:t>
            </a:r>
          </a:p>
          <a:p>
            <a:r>
              <a:rPr lang="en-US" dirty="0"/>
              <a:t>Buprenorphine + naloxone = </a:t>
            </a:r>
            <a:r>
              <a:rPr lang="en-US" b="1" dirty="0"/>
              <a:t>Suboxone</a:t>
            </a:r>
            <a:r>
              <a:rPr lang="en-US" dirty="0"/>
              <a:t> </a:t>
            </a:r>
          </a:p>
          <a:p>
            <a:r>
              <a:rPr lang="en-US" dirty="0"/>
              <a:t>Elimination of the X-Waiver increases the number of potential buprenorphine prescribers from 130,000 to 1.8 million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D9FD-DBB9-C9CE-E4AE-AE627B062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Buprenorphine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02A1-01B7-2959-9668-925E8B206F10}"/>
              </a:ext>
            </a:extLst>
          </p:cNvPr>
          <p:cNvSpPr txBox="1"/>
          <p:nvPr/>
        </p:nvSpPr>
        <p:spPr>
          <a:xfrm>
            <a:off x="2421869" y="4329848"/>
            <a:ext cx="749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“Because of buprenorphine’s opioid effects, it can be misused, particularly by people who do not have an opioid dependency. </a:t>
            </a:r>
            <a:r>
              <a:rPr lang="en-US" u="sng" dirty="0">
                <a:latin typeface="Cambria" panose="02040503050406030204" pitchFamily="18" charset="0"/>
              </a:rPr>
              <a:t>Naloxone is added to buprenorphine to decrease the likelihood of diversion </a:t>
            </a:r>
            <a:r>
              <a:rPr lang="en-US" dirty="0">
                <a:latin typeface="Cambria" panose="02040503050406030204" pitchFamily="18" charset="0"/>
              </a:rPr>
              <a:t>and misuse of the combination drug product. </a:t>
            </a:r>
            <a:r>
              <a:rPr lang="en-US" u="sng" dirty="0">
                <a:latin typeface="Cambria" panose="02040503050406030204" pitchFamily="18" charset="0"/>
              </a:rPr>
              <a:t>When these products are taken as sublingual tablets, buprenorphine’s opioid effects dominate naloxone and blocks opioid withdrawa</a:t>
            </a:r>
            <a:r>
              <a:rPr lang="en-US" dirty="0">
                <a:latin typeface="Cambria" panose="02040503050406030204" pitchFamily="18" charset="0"/>
              </a:rPr>
              <a:t>ls. </a:t>
            </a:r>
            <a:r>
              <a:rPr lang="en-US" u="sng" dirty="0">
                <a:latin typeface="Cambria" panose="02040503050406030204" pitchFamily="18" charset="0"/>
              </a:rPr>
              <a:t>If the sublingual tablets are crushed and injected, however, the naloxone effect dominates and can bring on opioid withdrawals</a:t>
            </a:r>
            <a:r>
              <a:rPr lang="en-US" dirty="0">
                <a:latin typeface="Cambria" panose="02040503050406030204" pitchFamily="18" charset="0"/>
              </a:rPr>
              <a:t> ”  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SANMSA, June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3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4611</TotalTime>
  <Words>2283</Words>
  <Application>Microsoft Office PowerPoint</Application>
  <PresentationFormat>Widescreen</PresentationFormat>
  <Paragraphs>291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Cambria</vt:lpstr>
      <vt:lpstr>Courier New</vt:lpstr>
      <vt:lpstr>Helvetica Neue</vt:lpstr>
      <vt:lpstr>Symbol</vt:lpstr>
      <vt:lpstr>Wingdings</vt:lpstr>
      <vt:lpstr>Office Theme</vt:lpstr>
      <vt:lpstr>Buprenorphine and Overdoses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Motivational interviewing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Buprenorphine and Overdoses</dc:title>
  <dc:creator>Frank LoVecchio</dc:creator>
  <cp:lastModifiedBy>Stephanie Butler</cp:lastModifiedBy>
  <cp:revision>23</cp:revision>
  <dcterms:created xsi:type="dcterms:W3CDTF">2023-10-24T00:35:50Z</dcterms:created>
  <dcterms:modified xsi:type="dcterms:W3CDTF">2023-11-06T21:50:04Z</dcterms:modified>
</cp:coreProperties>
</file>