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9"/>
  </p:notesMasterIdLst>
  <p:sldIdLst>
    <p:sldId id="256" r:id="rId2"/>
    <p:sldId id="257" r:id="rId3"/>
    <p:sldId id="258" r:id="rId4"/>
    <p:sldId id="324" r:id="rId5"/>
    <p:sldId id="259" r:id="rId6"/>
    <p:sldId id="260" r:id="rId7"/>
    <p:sldId id="265" r:id="rId8"/>
    <p:sldId id="323" r:id="rId9"/>
    <p:sldId id="262" r:id="rId10"/>
    <p:sldId id="263" r:id="rId11"/>
    <p:sldId id="266" r:id="rId12"/>
    <p:sldId id="267" r:id="rId13"/>
    <p:sldId id="268" r:id="rId14"/>
    <p:sldId id="269" r:id="rId15"/>
    <p:sldId id="270" r:id="rId16"/>
    <p:sldId id="271" r:id="rId17"/>
    <p:sldId id="272" r:id="rId18"/>
    <p:sldId id="273" r:id="rId19"/>
    <p:sldId id="275" r:id="rId20"/>
    <p:sldId id="276" r:id="rId21"/>
    <p:sldId id="281" r:id="rId22"/>
    <p:sldId id="282" r:id="rId23"/>
    <p:sldId id="283" r:id="rId24"/>
    <p:sldId id="287" r:id="rId25"/>
    <p:sldId id="288" r:id="rId26"/>
    <p:sldId id="289" r:id="rId27"/>
    <p:sldId id="290" r:id="rId28"/>
    <p:sldId id="321" r:id="rId29"/>
    <p:sldId id="291" r:id="rId30"/>
    <p:sldId id="292" r:id="rId31"/>
    <p:sldId id="293" r:id="rId32"/>
    <p:sldId id="295" r:id="rId33"/>
    <p:sldId id="297" r:id="rId34"/>
    <p:sldId id="298" r:id="rId35"/>
    <p:sldId id="296" r:id="rId36"/>
    <p:sldId id="284" r:id="rId37"/>
    <p:sldId id="285" r:id="rId38"/>
    <p:sldId id="286" r:id="rId39"/>
    <p:sldId id="278" r:id="rId40"/>
    <p:sldId id="299" r:id="rId41"/>
    <p:sldId id="300" r:id="rId42"/>
    <p:sldId id="301" r:id="rId43"/>
    <p:sldId id="279"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20" r:id="rId62"/>
    <p:sldId id="264" r:id="rId63"/>
    <p:sldId id="274" r:id="rId64"/>
    <p:sldId id="277" r:id="rId65"/>
    <p:sldId id="325" r:id="rId66"/>
    <p:sldId id="294" r:id="rId67"/>
    <p:sldId id="322"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79" d="100"/>
          <a:sy n="79" d="100"/>
        </p:scale>
        <p:origin x="821"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C47DE-3469-C14D-9B65-855C3C2E5321}"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E6EF6-A07A-D147-90A2-C592EBAB2D84}" type="slidenum">
              <a:rPr lang="en-US" smtClean="0"/>
              <a:t>‹#›</a:t>
            </a:fld>
            <a:endParaRPr lang="en-US"/>
          </a:p>
        </p:txBody>
      </p:sp>
    </p:spTree>
    <p:extLst>
      <p:ext uri="{BB962C8B-B14F-4D97-AF65-F5344CB8AC3E}">
        <p14:creationId xmlns:p14="http://schemas.microsoft.com/office/powerpoint/2010/main" val="387271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direct.com/science/article/pii/S1526590014005227"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21529928/" TargetMode="External"/><Relationship Id="rId7" Type="http://schemas.openxmlformats.org/officeDocument/2006/relationships/hyperlink" Target="https://pubmed.ncbi.nlm.nih.gov/29150198/"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pubmed.ncbi.nlm.nih.gov/29913516/" TargetMode="External"/><Relationship Id="rId5" Type="http://schemas.openxmlformats.org/officeDocument/2006/relationships/hyperlink" Target="https://pubmed.ncbi.nlm.nih.gov/32022884/" TargetMode="External"/><Relationship Id="rId4" Type="http://schemas.openxmlformats.org/officeDocument/2006/relationships/hyperlink" Target="https://www.ncbi.nlm.nih.gov/pmc/articles/PMC599359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ubmed.ncbi.nlm.nih.gov/31825466/" TargetMode="External"/><Relationship Id="rId7" Type="http://schemas.openxmlformats.org/officeDocument/2006/relationships/hyperlink" Target="https://pubmed.ncbi.nlm.nih.gov/22795453/"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pubmed.ncbi.nlm.nih.gov/29775957/" TargetMode="External"/><Relationship Id="rId5" Type="http://schemas.openxmlformats.org/officeDocument/2006/relationships/hyperlink" Target="https://pubmed.ncbi.nlm.nih.gov/32601988/" TargetMode="External"/><Relationship Id="rId4" Type="http://schemas.openxmlformats.org/officeDocument/2006/relationships/hyperlink" Target="https://pubmed.ncbi.nlm.nih.gov/3349754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uprenorphine.samhsa.gov/forms/select-practitioner-type.ph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cog.org/clinical/clinical-guidance/committee-opinion/articles/2017/08/opioid-use-and-opioid-use-disorder-in-pregnanc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Decreases mortality </a:t>
            </a:r>
          </a:p>
          <a:p>
            <a:endParaRPr lang="en-US" dirty="0"/>
          </a:p>
          <a:p>
            <a:r>
              <a:rPr lang="en-US" dirty="0"/>
              <a:t>Decreases patient initiated discharges (leaving AMA)</a:t>
            </a:r>
          </a:p>
          <a:p>
            <a:endParaRPr lang="en-US" dirty="0"/>
          </a:p>
          <a:p>
            <a:r>
              <a:rPr lang="en-US" dirty="0"/>
              <a:t>Improves medical care for patients with SUD</a:t>
            </a:r>
          </a:p>
          <a:p>
            <a:endParaRPr lang="en-US" dirty="0"/>
          </a:p>
          <a:p>
            <a:r>
              <a:rPr lang="en-US" dirty="0"/>
              <a:t>Decreases bounce backs</a:t>
            </a:r>
          </a:p>
          <a:p>
            <a:endParaRPr lang="en-US" dirty="0"/>
          </a:p>
          <a:p>
            <a:r>
              <a:rPr lang="en-US" dirty="0"/>
              <a:t>Improved patient satisfaction</a:t>
            </a:r>
          </a:p>
          <a:p>
            <a:endParaRPr lang="en-US" dirty="0"/>
          </a:p>
          <a:p>
            <a:r>
              <a:rPr lang="en-US" dirty="0"/>
              <a:t>Rewarding for you as a provider</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4</a:t>
            </a:fld>
            <a:endParaRPr lang="en-US"/>
          </a:p>
        </p:txBody>
      </p:sp>
    </p:spTree>
    <p:extLst>
      <p:ext uri="{BB962C8B-B14F-4D97-AF65-F5344CB8AC3E}">
        <p14:creationId xmlns:p14="http://schemas.microsoft.com/office/powerpoint/2010/main" val="244520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highlight>
                  <a:srgbClr val="FFFFFF"/>
                </a:highlight>
                <a:latin typeface="Roboto" panose="02000000000000000000" pitchFamily="2" charset="0"/>
              </a:rPr>
              <a:t>Use a "Methadone Checklist” to ensure your patient is a candidate for a methadone clinic:  1) Has OUD for at least 1 year, 2) Is geographically close to a clinic, 3) Has transportation to clinic, 4) Is at least 18 years old, and 5) Has a government issued photo ID.</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39</a:t>
            </a:fld>
            <a:endParaRPr lang="en-US"/>
          </a:p>
        </p:txBody>
      </p:sp>
    </p:spTree>
    <p:extLst>
      <p:ext uri="{BB962C8B-B14F-4D97-AF65-F5344CB8AC3E}">
        <p14:creationId xmlns:p14="http://schemas.microsoft.com/office/powerpoint/2010/main" val="167863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highlight>
                  <a:srgbClr val="FFFFFF"/>
                </a:highlight>
                <a:latin typeface="Roboto" panose="02000000000000000000" pitchFamily="2" charset="0"/>
              </a:rPr>
              <a:t>The risk of </a:t>
            </a:r>
            <a:r>
              <a:rPr lang="en-US" b="0" i="0" dirty="0" err="1">
                <a:solidFill>
                  <a:srgbClr val="333333"/>
                </a:solidFill>
                <a:effectLst/>
                <a:highlight>
                  <a:srgbClr val="FFFFFF"/>
                </a:highlight>
                <a:latin typeface="Roboto" panose="02000000000000000000" pitchFamily="2" charset="0"/>
              </a:rPr>
              <a:t>torsades</a:t>
            </a:r>
            <a:r>
              <a:rPr lang="en-US" b="0" i="0" dirty="0">
                <a:solidFill>
                  <a:srgbClr val="333333"/>
                </a:solidFill>
                <a:effectLst/>
                <a:highlight>
                  <a:srgbClr val="FFFFFF"/>
                </a:highlight>
                <a:latin typeface="Roboto" panose="02000000000000000000" pitchFamily="2" charset="0"/>
              </a:rPr>
              <a:t> de pointes is small. The risk of opioid overdose is high. Screening EKGs for patients without significant cardiac history, family history of sudden cardiac death, or known prolonged QTC should not limit methadone initiation or dosing (</a:t>
            </a:r>
            <a:r>
              <a:rPr lang="en-US" b="1" i="0" u="none" strike="noStrike" dirty="0">
                <a:solidFill>
                  <a:srgbClr val="333333"/>
                </a:solidFill>
                <a:effectLst/>
                <a:highlight>
                  <a:srgbClr val="FFFFFF"/>
                </a:highlight>
                <a:latin typeface="inherit"/>
                <a:hlinkClick r:id="rId3"/>
              </a:rPr>
              <a:t>Clinical Practice Guidelines on Methadone Safety, 2014</a:t>
            </a:r>
            <a:r>
              <a:rPr lang="en-US" b="0" i="0" dirty="0">
                <a:solidFill>
                  <a:srgbClr val="333333"/>
                </a:solidFill>
                <a:effectLst/>
                <a:highlight>
                  <a:srgbClr val="FFFFFF"/>
                </a:highlight>
                <a:latin typeface="Roboto" panose="02000000000000000000" pitchFamily="2" charset="0"/>
              </a:rPr>
              <a:t>). </a:t>
            </a:r>
          </a:p>
          <a:p>
            <a:pPr algn="l" fontAlgn="base"/>
            <a:r>
              <a:rPr lang="en-US" b="0" i="1" dirty="0">
                <a:solidFill>
                  <a:srgbClr val="333333"/>
                </a:solidFill>
                <a:effectLst/>
                <a:highlight>
                  <a:srgbClr val="FFFFFF"/>
                </a:highlight>
                <a:latin typeface="inherit"/>
              </a:rPr>
              <a:t>Expert opinion (Dr </a:t>
            </a:r>
            <a:r>
              <a:rPr lang="en-US" b="0" i="1" dirty="0" err="1">
                <a:solidFill>
                  <a:srgbClr val="333333"/>
                </a:solidFill>
                <a:effectLst/>
                <a:highlight>
                  <a:srgbClr val="FFFFFF"/>
                </a:highlight>
                <a:latin typeface="inherit"/>
              </a:rPr>
              <a:t>Potee</a:t>
            </a:r>
            <a:r>
              <a:rPr lang="en-US" b="0" i="1" dirty="0">
                <a:solidFill>
                  <a:srgbClr val="333333"/>
                </a:solidFill>
                <a:effectLst/>
                <a:highlight>
                  <a:srgbClr val="FFFFFF"/>
                </a:highlight>
                <a:latin typeface="inherit"/>
              </a:rPr>
              <a:t>)</a:t>
            </a:r>
            <a:r>
              <a:rPr lang="en-US" b="0" i="0" dirty="0">
                <a:solidFill>
                  <a:srgbClr val="333333"/>
                </a:solidFill>
                <a:effectLst/>
                <a:highlight>
                  <a:srgbClr val="FFFFFF"/>
                </a:highlight>
                <a:latin typeface="Roboto" panose="02000000000000000000" pitchFamily="2" charset="0"/>
              </a:rPr>
              <a:t> You can get a baseline EKG (although most OTPs don’t get screening EKGs when starting methadone), but  there is no need for daily EKGs in a patient without other cardiac concerns. She reminds us to consider other QT prolonging medications such as fluoroquinolones, macrolides, TCAs, and certain SSRIs that may have an additive impact on a patient’s QT. These patients should have their EKGs monitored. </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41</a:t>
            </a:fld>
            <a:endParaRPr lang="en-US"/>
          </a:p>
        </p:txBody>
      </p:sp>
    </p:spTree>
    <p:extLst>
      <p:ext uri="{BB962C8B-B14F-4D97-AF65-F5344CB8AC3E}">
        <p14:creationId xmlns:p14="http://schemas.microsoft.com/office/powerpoint/2010/main" val="1144080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highlight>
                  <a:srgbClr val="FFFFFF"/>
                </a:highlight>
                <a:latin typeface="Roboto" panose="02000000000000000000" pitchFamily="2" charset="0"/>
              </a:rPr>
              <a:t>Naltrexone is only effective for promoting abstinence from opioids in its injectable, long-acting formulation (</a:t>
            </a:r>
            <a:r>
              <a:rPr lang="en-US" b="1" i="0" u="none" strike="noStrike" dirty="0">
                <a:effectLst/>
                <a:highlight>
                  <a:srgbClr val="FFFFFF"/>
                </a:highlight>
                <a:latin typeface="Roboto" panose="02000000000000000000" pitchFamily="2" charset="0"/>
                <a:hlinkClick r:id="rId3"/>
              </a:rPr>
              <a:t>Krupitsky 2011</a:t>
            </a:r>
            <a:r>
              <a:rPr lang="en-US" b="0" i="0" dirty="0">
                <a:solidFill>
                  <a:srgbClr val="333333"/>
                </a:solidFill>
                <a:effectLst/>
                <a:highlight>
                  <a:srgbClr val="FFFFFF"/>
                </a:highlight>
                <a:latin typeface="Roboto" panose="02000000000000000000" pitchFamily="2" charset="0"/>
              </a:rPr>
              <a:t>), not in its daily, oral form. </a:t>
            </a:r>
          </a:p>
          <a:p>
            <a:endParaRPr lang="en-US" dirty="0">
              <a:solidFill>
                <a:srgbClr val="333333"/>
              </a:solidFill>
              <a:highlight>
                <a:srgbClr val="FFFFFF"/>
              </a:highlight>
              <a:latin typeface="Roboto" panose="02000000000000000000" pitchFamily="2" charset="0"/>
            </a:endParaRPr>
          </a:p>
          <a:p>
            <a:r>
              <a:rPr lang="en-US" b="0" i="0" dirty="0">
                <a:solidFill>
                  <a:srgbClr val="333333"/>
                </a:solidFill>
                <a:effectLst/>
                <a:highlight>
                  <a:srgbClr val="FFFFFF"/>
                </a:highlight>
                <a:latin typeface="Roboto" panose="02000000000000000000" pitchFamily="2" charset="0"/>
              </a:rPr>
              <a:t>Patients have lower retention in treatment with naltrexone compared to buprenorphine or methadone (</a:t>
            </a:r>
            <a:r>
              <a:rPr lang="en-US" b="1" i="0" u="none" strike="noStrike" dirty="0">
                <a:effectLst/>
                <a:highlight>
                  <a:srgbClr val="FFFFFF"/>
                </a:highlight>
                <a:latin typeface="Roboto" panose="02000000000000000000" pitchFamily="2" charset="0"/>
                <a:hlinkClick r:id="rId4"/>
              </a:rPr>
              <a:t>Jarvis 2018</a:t>
            </a:r>
            <a:r>
              <a:rPr lang="en-US" b="0" i="0" dirty="0">
                <a:solidFill>
                  <a:srgbClr val="333333"/>
                </a:solidFill>
                <a:effectLst/>
                <a:highlight>
                  <a:srgbClr val="FFFFFF"/>
                </a:highlight>
                <a:latin typeface="Roboto" panose="02000000000000000000" pitchFamily="2" charset="0"/>
              </a:rPr>
              <a:t>), and evidence that naltrexone reduces the risk of overdose is lacking (</a:t>
            </a:r>
            <a:r>
              <a:rPr lang="en-US" b="1" i="0" u="none" strike="noStrike" dirty="0">
                <a:effectLst/>
                <a:highlight>
                  <a:srgbClr val="FFFFFF"/>
                </a:highlight>
                <a:latin typeface="Roboto" panose="02000000000000000000" pitchFamily="2" charset="0"/>
                <a:hlinkClick r:id="rId5"/>
              </a:rPr>
              <a:t>Wakeman 2020</a:t>
            </a:r>
            <a:r>
              <a:rPr lang="en-US" b="0" i="0" dirty="0">
                <a:solidFill>
                  <a:srgbClr val="333333"/>
                </a:solidFill>
                <a:effectLst/>
                <a:highlight>
                  <a:srgbClr val="FFFFFF"/>
                </a:highlight>
                <a:latin typeface="Roboto" panose="02000000000000000000" pitchFamily="2" charset="0"/>
              </a:rPr>
              <a:t>, </a:t>
            </a:r>
            <a:r>
              <a:rPr lang="en-US" b="1" i="0" u="none" strike="noStrike" dirty="0">
                <a:effectLst/>
                <a:highlight>
                  <a:srgbClr val="FFFFFF"/>
                </a:highlight>
                <a:latin typeface="Roboto" panose="02000000000000000000" pitchFamily="2" charset="0"/>
                <a:hlinkClick r:id="rId6"/>
              </a:rPr>
              <a:t>Larochelle, 2018</a:t>
            </a:r>
            <a:r>
              <a:rPr lang="en-US" b="0" i="0" dirty="0">
                <a:solidFill>
                  <a:srgbClr val="333333"/>
                </a:solidFill>
                <a:effectLst/>
                <a:highlight>
                  <a:srgbClr val="FFFFFF"/>
                </a:highlight>
                <a:latin typeface="Roboto" panose="02000000000000000000" pitchFamily="2" charset="0"/>
              </a:rPr>
              <a:t>).  </a:t>
            </a:r>
          </a:p>
          <a:p>
            <a:endParaRPr lang="en-US" dirty="0">
              <a:solidFill>
                <a:srgbClr val="333333"/>
              </a:solidFill>
              <a:highlight>
                <a:srgbClr val="FFFFFF"/>
              </a:highlight>
              <a:latin typeface="Roboto" panose="02000000000000000000" pitchFamily="2" charset="0"/>
            </a:endParaRPr>
          </a:p>
          <a:p>
            <a:r>
              <a:rPr lang="en-US" b="0" i="0" dirty="0">
                <a:solidFill>
                  <a:srgbClr val="333333"/>
                </a:solidFill>
                <a:effectLst/>
                <a:highlight>
                  <a:srgbClr val="FFFFFF"/>
                </a:highlight>
                <a:latin typeface="Roboto" panose="02000000000000000000" pitchFamily="2" charset="0"/>
              </a:rPr>
              <a:t>This is partly due to the fact that people lose opioid tolerance while taking naltrexone since it is an antagonist, so the risk of overdose is high when someone stops the medicine and starts using opioids again. </a:t>
            </a:r>
          </a:p>
          <a:p>
            <a:endParaRPr lang="en-US" dirty="0">
              <a:solidFill>
                <a:srgbClr val="333333"/>
              </a:solidFill>
              <a:highlight>
                <a:srgbClr val="FFFFFF"/>
              </a:highlight>
              <a:latin typeface="Roboto" panose="02000000000000000000" pitchFamily="2" charset="0"/>
            </a:endParaRPr>
          </a:p>
          <a:p>
            <a:r>
              <a:rPr lang="en-US" b="0" i="0" dirty="0">
                <a:solidFill>
                  <a:srgbClr val="333333"/>
                </a:solidFill>
                <a:effectLst/>
                <a:highlight>
                  <a:srgbClr val="FFFFFF"/>
                </a:highlight>
                <a:latin typeface="Roboto" panose="02000000000000000000" pitchFamily="2" charset="0"/>
              </a:rPr>
              <a:t>Naltrexone initiation requires 1-2 weeks of total abstinence from opioids which requires many patients to go through opioid withdrawal.  </a:t>
            </a:r>
          </a:p>
          <a:p>
            <a:endParaRPr lang="en-US" dirty="0">
              <a:solidFill>
                <a:srgbClr val="333333"/>
              </a:solidFill>
              <a:highlight>
                <a:srgbClr val="FFFFFF"/>
              </a:highlight>
              <a:latin typeface="Roboto" panose="02000000000000000000" pitchFamily="2" charset="0"/>
            </a:endParaRPr>
          </a:p>
          <a:p>
            <a:r>
              <a:rPr lang="en-US" b="0" i="0" dirty="0">
                <a:solidFill>
                  <a:srgbClr val="333333"/>
                </a:solidFill>
                <a:effectLst/>
                <a:highlight>
                  <a:srgbClr val="FFFFFF"/>
                </a:highlight>
                <a:latin typeface="Roboto" panose="02000000000000000000" pitchFamily="2" charset="0"/>
              </a:rPr>
              <a:t>This process is painful and challenging, even in the clinical trial setting (</a:t>
            </a:r>
            <a:r>
              <a:rPr lang="en-US" b="1" i="0" u="none" strike="noStrike" dirty="0">
                <a:effectLst/>
                <a:highlight>
                  <a:srgbClr val="FFFFFF"/>
                </a:highlight>
                <a:latin typeface="Roboto" panose="02000000000000000000" pitchFamily="2" charset="0"/>
                <a:hlinkClick r:id="rId7"/>
              </a:rPr>
              <a:t>Lee 2018</a:t>
            </a:r>
            <a:r>
              <a:rPr lang="en-US" b="0" i="0" dirty="0">
                <a:solidFill>
                  <a:srgbClr val="333333"/>
                </a:solidFill>
                <a:effectLst/>
                <a:highlight>
                  <a:srgbClr val="FFFFFF"/>
                </a:highligh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43</a:t>
            </a:fld>
            <a:endParaRPr lang="en-US"/>
          </a:p>
        </p:txBody>
      </p:sp>
    </p:spTree>
    <p:extLst>
      <p:ext uri="{BB962C8B-B14F-4D97-AF65-F5344CB8AC3E}">
        <p14:creationId xmlns:p14="http://schemas.microsoft.com/office/powerpoint/2010/main" val="3247375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Characteristics of those using stimulants.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Adults with limited income</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Medicaid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People who are uninsured</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Lower education status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Males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Middle aged adults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People living in rural areas</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44</a:t>
            </a:fld>
            <a:endParaRPr lang="en-US"/>
          </a:p>
        </p:txBody>
      </p:sp>
    </p:spTree>
    <p:extLst>
      <p:ext uri="{BB962C8B-B14F-4D97-AF65-F5344CB8AC3E}">
        <p14:creationId xmlns:p14="http://schemas.microsoft.com/office/powerpoint/2010/main" val="206796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Benzoylecgonine is the metabolite found on UDS.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East Coast and Northeast US.</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45</a:t>
            </a:fld>
            <a:endParaRPr lang="en-US"/>
          </a:p>
        </p:txBody>
      </p:sp>
    </p:spTree>
    <p:extLst>
      <p:ext uri="{BB962C8B-B14F-4D97-AF65-F5344CB8AC3E}">
        <p14:creationId xmlns:p14="http://schemas.microsoft.com/office/powerpoint/2010/main" val="2401599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More typical in the West Coast and Midwest US, but creeping eastward.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46</a:t>
            </a:fld>
            <a:endParaRPr lang="en-US"/>
          </a:p>
        </p:txBody>
      </p:sp>
    </p:spTree>
    <p:extLst>
      <p:ext uri="{BB962C8B-B14F-4D97-AF65-F5344CB8AC3E}">
        <p14:creationId xmlns:p14="http://schemas.microsoft.com/office/powerpoint/2010/main" val="3272314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Roboto" panose="02000000000000000000" pitchFamily="2" charset="0"/>
              </a:rPr>
              <a:t>As Dr. Bach explained, “People use stimulants for specific reasons. And if we don’t understand those reasons, we’re barking up the wrong tree.”</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56</a:t>
            </a:fld>
            <a:endParaRPr lang="en-US"/>
          </a:p>
        </p:txBody>
      </p:sp>
    </p:spTree>
    <p:extLst>
      <p:ext uri="{BB962C8B-B14F-4D97-AF65-F5344CB8AC3E}">
        <p14:creationId xmlns:p14="http://schemas.microsoft.com/office/powerpoint/2010/main" val="1314169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1413" y="4377127"/>
            <a:ext cx="5486400" cy="1465289"/>
          </a:xfrm>
        </p:spPr>
        <p:txBody>
          <a:bodyPr/>
          <a:lstStyle/>
          <a:p>
            <a:pPr algn="l" fontAlgn="base"/>
            <a:r>
              <a:rPr lang="en-US" b="0" i="0" dirty="0">
                <a:solidFill>
                  <a:srgbClr val="333333"/>
                </a:solidFill>
                <a:effectLst/>
                <a:highlight>
                  <a:srgbClr val="FFFFFF"/>
                </a:highlight>
                <a:latin typeface="Roboto" panose="02000000000000000000" pitchFamily="2" charset="0"/>
              </a:rPr>
              <a:t>A study published in 2019 that included cisgender men and transgender women who have sex with men, treated with 30 mg of mirtazapine for 24 weeks in conjunction with counseling, showed a significant reduction in methamphetamine use (</a:t>
            </a:r>
            <a:r>
              <a:rPr lang="en-US" b="1" i="0" u="none" strike="noStrike" dirty="0">
                <a:solidFill>
                  <a:srgbClr val="333333"/>
                </a:solidFill>
                <a:effectLst/>
                <a:highlight>
                  <a:srgbClr val="FFFFFF"/>
                </a:highlight>
                <a:latin typeface="inherit"/>
                <a:hlinkClick r:id="rId3"/>
              </a:rPr>
              <a:t>Coffin, 2020</a:t>
            </a:r>
            <a:r>
              <a:rPr lang="en-US" b="0" i="0" dirty="0">
                <a:solidFill>
                  <a:srgbClr val="333333"/>
                </a:solidFill>
                <a:effectLst/>
                <a:highlight>
                  <a:srgbClr val="FFFFFF"/>
                </a:highlight>
                <a:latin typeface="Roboto" panose="02000000000000000000" pitchFamily="2" charset="0"/>
              </a:rPr>
              <a:t>).</a:t>
            </a:r>
          </a:p>
          <a:p>
            <a:pPr algn="l" fontAlgn="base"/>
            <a:br>
              <a:rPr lang="en-US" dirty="0"/>
            </a:br>
            <a:r>
              <a:rPr lang="en-US" b="0" i="0" dirty="0">
                <a:solidFill>
                  <a:srgbClr val="333333"/>
                </a:solidFill>
                <a:effectLst/>
                <a:highlight>
                  <a:srgbClr val="FFFFFF"/>
                </a:highlight>
                <a:latin typeface="Roboto" panose="02000000000000000000" pitchFamily="2" charset="0"/>
              </a:rPr>
              <a:t>The ADAPT-2 trial was a large multisite trial that evaluated a combination of IM naltrexone every 3 weeks and bupropion 450 mg daily for treatment of methamphetamine use disorder. The study found significantly increased abstinence with this therapy with a number-needed-to-treat of 9  (</a:t>
            </a:r>
            <a:r>
              <a:rPr lang="en-US" b="1" i="0" u="none" strike="noStrike" dirty="0">
                <a:solidFill>
                  <a:srgbClr val="333333"/>
                </a:solidFill>
                <a:effectLst/>
                <a:highlight>
                  <a:srgbClr val="FFFFFF"/>
                </a:highlight>
                <a:latin typeface="inherit"/>
                <a:hlinkClick r:id="rId4"/>
              </a:rPr>
              <a:t>Trivedi, 2021</a:t>
            </a:r>
            <a:r>
              <a:rPr lang="en-US" b="0" i="0" dirty="0">
                <a:solidFill>
                  <a:srgbClr val="333333"/>
                </a:solidFill>
                <a:effectLst/>
                <a:highlight>
                  <a:srgbClr val="FFFFFF"/>
                </a:highlight>
                <a:latin typeface="Roboto" panose="02000000000000000000" pitchFamily="2" charset="0"/>
              </a:rPr>
              <a:t>). An important caveat is that many people with stimulant use disorder also use opioids. Naltrexone is contraindicated in individuals who use opioids, including methadone or buprenorphine.  </a:t>
            </a:r>
          </a:p>
          <a:p>
            <a:pPr algn="l" fontAlgn="base"/>
            <a:r>
              <a:rPr lang="en-US" b="1" i="0" dirty="0">
                <a:solidFill>
                  <a:srgbClr val="333333"/>
                </a:solidFill>
                <a:effectLst/>
                <a:highlight>
                  <a:srgbClr val="FFFFFF"/>
                </a:highlight>
                <a:latin typeface="inherit"/>
              </a:rPr>
              <a:t>Editor Note: U.S. clinicians should note that expert opinion considers the prescription of psychostimulants solely to treat stimulant use disorder (i.e. in the absence of another established indication such as ADHD or narcolepsy) to be a violation of Federal Law.  If an individual has a co-occurring ADHD diagnosis, it is ok to use psychostimulants to treat ADHD and it may also benefit the stimulant use disorder</a:t>
            </a:r>
            <a:endParaRPr lang="en-US" b="0" i="0" dirty="0">
              <a:solidFill>
                <a:srgbClr val="333333"/>
              </a:solidFill>
              <a:effectLst/>
              <a:highlight>
                <a:srgbClr val="FFFFFF"/>
              </a:highlight>
              <a:latin typeface="Roboto" panose="02000000000000000000" pitchFamily="2" charset="0"/>
            </a:endParaRPr>
          </a:p>
          <a:p>
            <a:pPr algn="l" fontAlgn="base"/>
            <a:r>
              <a:rPr lang="en-US" b="0" i="0" dirty="0">
                <a:solidFill>
                  <a:srgbClr val="333333"/>
                </a:solidFill>
                <a:effectLst/>
                <a:highlight>
                  <a:srgbClr val="FFFFFF"/>
                </a:highlight>
                <a:latin typeface="Roboto" panose="02000000000000000000" pitchFamily="2" charset="0"/>
              </a:rPr>
              <a:t>There is discussion around prescribing slow-release psychostimulants (dextroamphetamine, amphetamine salts) for withdrawal symptoms and maintenance, in logic that mirrors the use of methadone or buprenorphine for opioid use disorder. Most studies have not demonstrated any change in outcomes. However, one meta-analysis that included </a:t>
            </a:r>
            <a:r>
              <a:rPr lang="en-US" b="0" i="1" dirty="0">
                <a:solidFill>
                  <a:srgbClr val="333333"/>
                </a:solidFill>
                <a:effectLst/>
                <a:highlight>
                  <a:srgbClr val="FFFFFF"/>
                </a:highlight>
                <a:latin typeface="inherit"/>
              </a:rPr>
              <a:t>all </a:t>
            </a:r>
            <a:r>
              <a:rPr lang="en-US" b="0" i="0" dirty="0">
                <a:solidFill>
                  <a:srgbClr val="333333"/>
                </a:solidFill>
                <a:effectLst/>
                <a:highlight>
                  <a:srgbClr val="FFFFFF"/>
                </a:highlight>
                <a:latin typeface="Roboto" panose="02000000000000000000" pitchFamily="2" charset="0"/>
              </a:rPr>
              <a:t>prescribed psychostimulants for cocaine </a:t>
            </a:r>
            <a:r>
              <a:rPr lang="en-US" b="0" i="1" dirty="0">
                <a:solidFill>
                  <a:srgbClr val="333333"/>
                </a:solidFill>
                <a:effectLst/>
                <a:highlight>
                  <a:srgbClr val="FFFFFF"/>
                </a:highlight>
                <a:latin typeface="inherit"/>
              </a:rPr>
              <a:t>or</a:t>
            </a:r>
            <a:r>
              <a:rPr lang="en-US" b="0" i="0" dirty="0">
                <a:solidFill>
                  <a:srgbClr val="333333"/>
                </a:solidFill>
                <a:effectLst/>
                <a:highlight>
                  <a:srgbClr val="FFFFFF"/>
                </a:highlight>
                <a:latin typeface="Roboto" panose="02000000000000000000" pitchFamily="2" charset="0"/>
              </a:rPr>
              <a:t> methamphetamines found higher rates of abstinence, with a number-needed-to-treat of 16 (</a:t>
            </a:r>
            <a:r>
              <a:rPr lang="en-US" b="1" i="0" u="none" strike="noStrike" dirty="0">
                <a:solidFill>
                  <a:srgbClr val="333333"/>
                </a:solidFill>
                <a:effectLst/>
                <a:highlight>
                  <a:srgbClr val="FFFFFF"/>
                </a:highlight>
                <a:latin typeface="inherit"/>
                <a:hlinkClick r:id="rId5"/>
              </a:rPr>
              <a:t>Tardelli, 2020</a:t>
            </a:r>
            <a:r>
              <a:rPr lang="en-US" b="0" i="0" dirty="0">
                <a:solidFill>
                  <a:srgbClr val="333333"/>
                </a:solidFill>
                <a:effectLst/>
                <a:highlight>
                  <a:srgbClr val="FFFFFF"/>
                </a:highlight>
                <a:latin typeface="Roboto" panose="02000000000000000000" pitchFamily="2" charset="0"/>
              </a:rPr>
              <a:t>). The safety profile of these medications is generally good, although trials have excluded patients with significant cardiovascular or psychiatric disease. </a:t>
            </a:r>
          </a:p>
          <a:p>
            <a:pPr algn="l" fontAlgn="base"/>
            <a:r>
              <a:rPr lang="en-US" b="0" i="0" dirty="0">
                <a:solidFill>
                  <a:srgbClr val="333333"/>
                </a:solidFill>
                <a:effectLst/>
                <a:highlight>
                  <a:srgbClr val="FFFFFF"/>
                </a:highlight>
                <a:latin typeface="Roboto" panose="02000000000000000000" pitchFamily="2" charset="0"/>
              </a:rPr>
              <a:t>For patients who use stimulants and have attention-deficit/hyperactivity disorder (ADHD), treating ADHD with psychostimulants may alleviate the need for non-prescription stimulants (</a:t>
            </a:r>
            <a:r>
              <a:rPr lang="en-US" b="1" i="0" u="none" strike="noStrike" dirty="0">
                <a:solidFill>
                  <a:srgbClr val="333333"/>
                </a:solidFill>
                <a:effectLst/>
                <a:highlight>
                  <a:srgbClr val="FFFFFF"/>
                </a:highlight>
                <a:latin typeface="inherit"/>
                <a:hlinkClick r:id="rId6"/>
              </a:rPr>
              <a:t>Levin, 2018</a:t>
            </a:r>
            <a:r>
              <a:rPr lang="en-US" b="0" i="0" dirty="0">
                <a:solidFill>
                  <a:srgbClr val="333333"/>
                </a:solidFill>
                <a:effectLst/>
                <a:highlight>
                  <a:srgbClr val="FFFFFF"/>
                </a:highlight>
                <a:latin typeface="Roboto" panose="02000000000000000000" pitchFamily="2" charset="0"/>
              </a:rPr>
              <a:t>).</a:t>
            </a:r>
          </a:p>
          <a:p>
            <a:pPr algn="l" fontAlgn="base"/>
            <a:r>
              <a:rPr lang="en-US" b="0" i="0" dirty="0">
                <a:solidFill>
                  <a:srgbClr val="333333"/>
                </a:solidFill>
                <a:effectLst/>
                <a:highlight>
                  <a:srgbClr val="FFFFFF"/>
                </a:highlight>
                <a:latin typeface="Roboto" panose="02000000000000000000" pitchFamily="2" charset="0"/>
              </a:rPr>
              <a:t>The evidence for topiramate is mixed and primarily focuses on cocaine use disorder. A recent study investigating topiramate (titrated to 150 mg twice daily) combined with amphetamine salts found higher rates of three consecutive weeks of abstinence than placebo over 12 weeks (</a:t>
            </a:r>
            <a:r>
              <a:rPr lang="en-US" b="1" i="0" u="none" strike="noStrike" dirty="0">
                <a:solidFill>
                  <a:srgbClr val="333333"/>
                </a:solidFill>
                <a:effectLst/>
                <a:highlight>
                  <a:srgbClr val="FFFFFF"/>
                </a:highlight>
                <a:latin typeface="inherit"/>
                <a:hlinkClick r:id="rId7"/>
              </a:rPr>
              <a:t>Levin, 2012</a:t>
            </a:r>
            <a:r>
              <a:rPr lang="en-US" b="0" i="0" dirty="0">
                <a:solidFill>
                  <a:srgbClr val="333333"/>
                </a:solidFill>
                <a:effectLst/>
                <a:highlight>
                  <a:srgbClr val="FFFFFF"/>
                </a:highlight>
                <a:latin typeface="Roboto" panose="02000000000000000000" pitchFamily="2" charset="0"/>
              </a:rPr>
              <a:t>).</a:t>
            </a:r>
          </a:p>
          <a:p>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58</a:t>
            </a:fld>
            <a:endParaRPr lang="en-US"/>
          </a:p>
        </p:txBody>
      </p:sp>
    </p:spTree>
    <p:extLst>
      <p:ext uri="{BB962C8B-B14F-4D97-AF65-F5344CB8AC3E}">
        <p14:creationId xmlns:p14="http://schemas.microsoft.com/office/powerpoint/2010/main" val="238596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Taking the substance in larger amounts or for longer than you're meant to</a:t>
            </a:r>
          </a:p>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Wanting to cut down or stop using the substance but not managing to</a:t>
            </a:r>
          </a:p>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Spending a lot of time getting, using, or recovering from use of the substance</a:t>
            </a:r>
          </a:p>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Cravings and urges to use the substance</a:t>
            </a:r>
          </a:p>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Not managing to do what you should at work, home, or school because of substance use</a:t>
            </a:r>
          </a:p>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Continuing to use, even when it causes problems in relationships</a:t>
            </a:r>
          </a:p>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Giving up important social, occupational, or recreational activities because of substance use</a:t>
            </a:r>
          </a:p>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Using substances again and again, even when it puts you in danger</a:t>
            </a:r>
          </a:p>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Continuing to use, even when you know you have a physical or psychological problem that could have been caused or made worse by the substance</a:t>
            </a:r>
          </a:p>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Needing more of the substance to get the effect you want (tolerance)</a:t>
            </a:r>
          </a:p>
          <a:p>
            <a:pPr algn="l" fontAlgn="base">
              <a:buFont typeface="+mj-lt"/>
              <a:buAutoNum type="arabicPeriod"/>
            </a:pPr>
            <a:r>
              <a:rPr lang="en-US" b="0" i="0" dirty="0">
                <a:solidFill>
                  <a:srgbClr val="212121"/>
                </a:solidFill>
                <a:effectLst/>
                <a:highlight>
                  <a:srgbClr val="FFFFFF"/>
                </a:highlight>
                <a:latin typeface="Merriweather" panose="020F0502020204030204" pitchFamily="34" charset="0"/>
              </a:rPr>
              <a:t>Development of withdrawal symptoms, which can be relieved by taking more of the substance</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5</a:t>
            </a:fld>
            <a:endParaRPr lang="en-US"/>
          </a:p>
        </p:txBody>
      </p:sp>
    </p:spTree>
    <p:extLst>
      <p:ext uri="{BB962C8B-B14F-4D97-AF65-F5344CB8AC3E}">
        <p14:creationId xmlns:p14="http://schemas.microsoft.com/office/powerpoint/2010/main" val="417919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486400" cy="3600450"/>
          </a:xfrm>
        </p:spPr>
        <p:txBody>
          <a:bodyPr/>
          <a:lstStyle/>
          <a:p>
            <a:r>
              <a:rPr lang="en-US" dirty="0"/>
              <a:t>Clinically – </a:t>
            </a:r>
            <a:r>
              <a:rPr lang="en-US" b="0" i="0" dirty="0">
                <a:effectLst/>
              </a:rPr>
              <a:t>Anxiety, </a:t>
            </a:r>
          </a:p>
          <a:p>
            <a:r>
              <a:rPr lang="en-US" b="0" i="0" dirty="0">
                <a:effectLst/>
              </a:rPr>
              <a:t>goosebumps, </a:t>
            </a:r>
          </a:p>
          <a:p>
            <a:r>
              <a:rPr lang="en-US" b="0" i="0" dirty="0">
                <a:effectLst/>
              </a:rPr>
              <a:t>restlessness,</a:t>
            </a:r>
            <a:r>
              <a:rPr lang="en-US" strike="noStrike" dirty="0"/>
              <a:t> </a:t>
            </a:r>
          </a:p>
          <a:p>
            <a:r>
              <a:rPr lang="en-US" strike="noStrike" dirty="0"/>
              <a:t>insomnia,</a:t>
            </a:r>
          </a:p>
          <a:p>
            <a:r>
              <a:rPr lang="en-US" strike="noStrike" dirty="0"/>
              <a:t> y</a:t>
            </a:r>
            <a:r>
              <a:rPr lang="en-US" b="0" i="0" dirty="0">
                <a:effectLst/>
              </a:rPr>
              <a:t>awning</a:t>
            </a:r>
            <a:r>
              <a:rPr lang="en-US" dirty="0"/>
              <a:t>, </a:t>
            </a:r>
          </a:p>
          <a:p>
            <a:r>
              <a:rPr lang="en-US" dirty="0"/>
              <a:t>r</a:t>
            </a:r>
            <a:r>
              <a:rPr lang="en-US" b="0" i="0" dirty="0">
                <a:effectLst/>
              </a:rPr>
              <a:t>unny nose,</a:t>
            </a:r>
          </a:p>
          <a:p>
            <a:r>
              <a:rPr lang="en-US" b="0" i="0" dirty="0">
                <a:effectLst/>
              </a:rPr>
              <a:t> watery eyes, </a:t>
            </a:r>
          </a:p>
          <a:p>
            <a:r>
              <a:rPr lang="en-US" b="0" i="0" dirty="0">
                <a:effectLst/>
              </a:rPr>
              <a:t>widened (dilated) pupils, </a:t>
            </a:r>
          </a:p>
          <a:p>
            <a:r>
              <a:rPr lang="en-US" b="0" i="0" dirty="0">
                <a:effectLst/>
              </a:rPr>
              <a:t>body aches, </a:t>
            </a:r>
          </a:p>
          <a:p>
            <a:r>
              <a:rPr lang="en-US" dirty="0"/>
              <a:t>s</a:t>
            </a:r>
            <a:r>
              <a:rPr lang="en-US" b="0" i="0" dirty="0">
                <a:effectLst/>
              </a:rPr>
              <a:t>weating, </a:t>
            </a:r>
          </a:p>
          <a:p>
            <a:r>
              <a:rPr lang="en-US" b="0" i="0" dirty="0">
                <a:effectLst/>
              </a:rPr>
              <a:t>vomiting, </a:t>
            </a:r>
          </a:p>
          <a:p>
            <a:r>
              <a:rPr lang="en-US" dirty="0"/>
              <a:t>abdominal</a:t>
            </a:r>
            <a:r>
              <a:rPr lang="en-US" b="0" i="0" dirty="0">
                <a:effectLst/>
              </a:rPr>
              <a:t> cramps, </a:t>
            </a:r>
          </a:p>
          <a:p>
            <a:r>
              <a:rPr lang="en-US" b="0" i="0" dirty="0">
                <a:effectLst/>
              </a:rPr>
              <a:t>diarrhea, </a:t>
            </a:r>
          </a:p>
          <a:p>
            <a:r>
              <a:rPr lang="en-US" b="0" i="0" dirty="0">
                <a:effectLst/>
              </a:rPr>
              <a:t>fever, </a:t>
            </a:r>
          </a:p>
          <a:p>
            <a:r>
              <a:rPr lang="en-US" b="0" i="0" dirty="0">
                <a:effectLst/>
              </a:rPr>
              <a:t>shaking, </a:t>
            </a:r>
          </a:p>
          <a:p>
            <a:r>
              <a:rPr lang="en-US" b="0" i="0" dirty="0">
                <a:effectLst/>
              </a:rPr>
              <a:t>tachycardia, </a:t>
            </a:r>
          </a:p>
          <a:p>
            <a:r>
              <a:rPr lang="en-US" dirty="0"/>
              <a:t>r</a:t>
            </a:r>
            <a:r>
              <a:rPr lang="en-US" b="0" i="0" dirty="0">
                <a:effectLst/>
              </a:rPr>
              <a:t>apid breathing, </a:t>
            </a:r>
          </a:p>
          <a:p>
            <a:r>
              <a:rPr lang="en-US" dirty="0"/>
              <a:t>elevated </a:t>
            </a:r>
            <a:r>
              <a:rPr lang="en-US" b="0" i="0" dirty="0">
                <a:effectLst/>
              </a:rPr>
              <a:t>blood pressure, </a:t>
            </a:r>
          </a:p>
          <a:p>
            <a:r>
              <a:rPr lang="en-US" b="0" i="0" dirty="0">
                <a:effectLst/>
              </a:rPr>
              <a:t>hallucinations, seizures</a:t>
            </a:r>
            <a:r>
              <a:rPr lang="en-US" b="0" i="0" dirty="0">
                <a:effectLst/>
                <a:latin typeface="Source Sans Pro" panose="020B0503030403020204" pitchFamily="34" charset="0"/>
              </a:rPr>
              <a:t>.</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8</a:t>
            </a:fld>
            <a:endParaRPr lang="en-US"/>
          </a:p>
        </p:txBody>
      </p:sp>
    </p:spTree>
    <p:extLst>
      <p:ext uri="{BB962C8B-B14F-4D97-AF65-F5344CB8AC3E}">
        <p14:creationId xmlns:p14="http://schemas.microsoft.com/office/powerpoint/2010/main" val="981811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can use this at home if not in enough withdrawal to initiate in the ED and can use the score to determine when in enough withdrawal to start a standard dose buprenorphine induction.</a:t>
            </a:r>
          </a:p>
        </p:txBody>
      </p:sp>
      <p:sp>
        <p:nvSpPr>
          <p:cNvPr id="4" name="Slide Number Placeholder 3"/>
          <p:cNvSpPr>
            <a:spLocks noGrp="1"/>
          </p:cNvSpPr>
          <p:nvPr>
            <p:ph type="sldNum" sz="quarter" idx="5"/>
          </p:nvPr>
        </p:nvSpPr>
        <p:spPr/>
        <p:txBody>
          <a:bodyPr/>
          <a:lstStyle/>
          <a:p>
            <a:fld id="{2CAE6EF6-A07A-D147-90A2-C592EBAB2D84}" type="slidenum">
              <a:rPr lang="en-US" smtClean="0"/>
              <a:t>11</a:t>
            </a:fld>
            <a:endParaRPr lang="en-US"/>
          </a:p>
        </p:txBody>
      </p:sp>
    </p:spTree>
    <p:extLst>
      <p:ext uri="{BB962C8B-B14F-4D97-AF65-F5344CB8AC3E}">
        <p14:creationId xmlns:p14="http://schemas.microsoft.com/office/powerpoint/2010/main" val="9230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Mild Withdrawal = score of 1 – 10 Moderate withdrawal = 11 – 20 Severe withdrawal = 21 – 30</a:t>
            </a:r>
          </a:p>
        </p:txBody>
      </p:sp>
      <p:sp>
        <p:nvSpPr>
          <p:cNvPr id="4" name="Slide Number Placeholder 3"/>
          <p:cNvSpPr>
            <a:spLocks noGrp="1"/>
          </p:cNvSpPr>
          <p:nvPr>
            <p:ph type="sldNum" sz="quarter" idx="5"/>
          </p:nvPr>
        </p:nvSpPr>
        <p:spPr/>
        <p:txBody>
          <a:bodyPr/>
          <a:lstStyle/>
          <a:p>
            <a:fld id="{2CAE6EF6-A07A-D147-90A2-C592EBAB2D84}" type="slidenum">
              <a:rPr lang="en-US" smtClean="0"/>
              <a:t>12</a:t>
            </a:fld>
            <a:endParaRPr lang="en-US"/>
          </a:p>
        </p:txBody>
      </p:sp>
    </p:spTree>
    <p:extLst>
      <p:ext uri="{BB962C8B-B14F-4D97-AF65-F5344CB8AC3E}">
        <p14:creationId xmlns:p14="http://schemas.microsoft.com/office/powerpoint/2010/main" val="253564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while opioid withdrawal is not life threatening like alcohol or benzodiazepines, it is incredibly uncomfortable so while during whether the patient is a candidate for MOUD treat their symptoms of withdrawal.</a:t>
            </a:r>
          </a:p>
          <a:p>
            <a:r>
              <a:rPr lang="en-US" dirty="0"/>
              <a:t>This will decrease their self initiated discharges, less their discomfort, build trust with medical system, make it easier to care for the patient, allow them to make informed decisions. </a:t>
            </a:r>
          </a:p>
        </p:txBody>
      </p:sp>
      <p:sp>
        <p:nvSpPr>
          <p:cNvPr id="4" name="Slide Number Placeholder 3"/>
          <p:cNvSpPr>
            <a:spLocks noGrp="1"/>
          </p:cNvSpPr>
          <p:nvPr>
            <p:ph type="sldNum" sz="quarter" idx="5"/>
          </p:nvPr>
        </p:nvSpPr>
        <p:spPr/>
        <p:txBody>
          <a:bodyPr/>
          <a:lstStyle/>
          <a:p>
            <a:fld id="{2CAE6EF6-A07A-D147-90A2-C592EBAB2D84}" type="slidenum">
              <a:rPr lang="en-US" smtClean="0"/>
              <a:t>13</a:t>
            </a:fld>
            <a:endParaRPr lang="en-US"/>
          </a:p>
        </p:txBody>
      </p:sp>
    </p:spTree>
    <p:extLst>
      <p:ext uri="{BB962C8B-B14F-4D97-AF65-F5344CB8AC3E}">
        <p14:creationId xmlns:p14="http://schemas.microsoft.com/office/powerpoint/2010/main" val="206797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Buprenorphine is a lifesaving medication for opioid use disorder that reduces mortality by 50%!!!</a:t>
            </a:r>
          </a:p>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Buprenorphine is a mu-opioid receptor partial agonist with a ceiling effect, so it is less likely to cause an overdose than full opioid agonists.</a:t>
            </a:r>
          </a:p>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There is no longer a training requirement to prescribe buprenorphine in the clinic. The only requirement is completing short notice of intent with SAMHSA (</a:t>
            </a:r>
            <a:r>
              <a:rPr lang="en-US" b="1" i="0" u="none" strike="noStrike" dirty="0">
                <a:solidFill>
                  <a:srgbClr val="333333"/>
                </a:solidFill>
                <a:effectLst/>
                <a:highlight>
                  <a:srgbClr val="FFFFFF"/>
                </a:highlight>
                <a:latin typeface="inherit"/>
                <a:hlinkClick r:id="rId3"/>
              </a:rPr>
              <a:t>DATA waiver application</a:t>
            </a:r>
            <a:r>
              <a:rPr lang="en-US" b="0" i="0" dirty="0">
                <a:solidFill>
                  <a:srgbClr val="333333"/>
                </a:solidFill>
                <a:effectLst/>
                <a:highlight>
                  <a:srgbClr val="FFFFFF"/>
                </a:highlight>
                <a:latin typeface="Roboto" panose="02000000000000000000" pitchFamily="2" charset="0"/>
              </a:rPr>
              <a:t>).</a:t>
            </a:r>
          </a:p>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Patients can start buprenorphine on their own at home; asking a patient to physically start the medication while in the ED is not necessary.</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20</a:t>
            </a:fld>
            <a:endParaRPr lang="en-US"/>
          </a:p>
        </p:txBody>
      </p:sp>
    </p:spTree>
    <p:extLst>
      <p:ext uri="{BB962C8B-B14F-4D97-AF65-F5344CB8AC3E}">
        <p14:creationId xmlns:p14="http://schemas.microsoft.com/office/powerpoint/2010/main" val="95965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highlight>
                  <a:srgbClr val="FFFFFF"/>
                </a:highlight>
                <a:latin typeface="Roboto" panose="02000000000000000000" pitchFamily="2" charset="0"/>
              </a:rPr>
              <a:t>No labs are needed prior to starting buprenorphine. </a:t>
            </a:r>
          </a:p>
          <a:p>
            <a:endParaRPr lang="en-US" dirty="0">
              <a:solidFill>
                <a:srgbClr val="333333"/>
              </a:solidFill>
              <a:highlight>
                <a:srgbClr val="FFFFFF"/>
              </a:highlight>
              <a:latin typeface="Roboto" panose="02000000000000000000" pitchFamily="2" charset="0"/>
            </a:endParaRPr>
          </a:p>
          <a:p>
            <a:r>
              <a:rPr lang="en-US" b="0" i="0" dirty="0">
                <a:solidFill>
                  <a:srgbClr val="333333"/>
                </a:solidFill>
                <a:effectLst/>
                <a:highlight>
                  <a:srgbClr val="FFFFFF"/>
                </a:highlight>
                <a:latin typeface="Roboto" panose="02000000000000000000" pitchFamily="2" charset="0"/>
              </a:rPr>
              <a:t>A urine drug screen can be helpful but should not delay the start of medication. </a:t>
            </a:r>
          </a:p>
          <a:p>
            <a:endParaRPr lang="en-US" dirty="0">
              <a:solidFill>
                <a:srgbClr val="333333"/>
              </a:solidFill>
              <a:highlight>
                <a:srgbClr val="FFFFFF"/>
              </a:highlight>
              <a:latin typeface="Roboto" panose="02000000000000000000" pitchFamily="2" charset="0"/>
            </a:endParaRPr>
          </a:p>
          <a:p>
            <a:r>
              <a:rPr lang="en-US" b="0" i="0" dirty="0">
                <a:solidFill>
                  <a:srgbClr val="333333"/>
                </a:solidFill>
                <a:effectLst/>
                <a:highlight>
                  <a:srgbClr val="FFFFFF"/>
                </a:highlight>
                <a:latin typeface="Roboto" panose="02000000000000000000" pitchFamily="2" charset="0"/>
              </a:rPr>
              <a:t>Most urine drug screens do </a:t>
            </a:r>
            <a:r>
              <a:rPr lang="en-US" b="1" i="0" dirty="0">
                <a:solidFill>
                  <a:srgbClr val="333333"/>
                </a:solidFill>
                <a:effectLst/>
                <a:highlight>
                  <a:srgbClr val="FFFFFF"/>
                </a:highlight>
                <a:latin typeface="Roboto" panose="02000000000000000000" pitchFamily="2" charset="0"/>
              </a:rPr>
              <a:t>not</a:t>
            </a:r>
            <a:r>
              <a:rPr lang="en-US" b="0" i="0" dirty="0">
                <a:solidFill>
                  <a:srgbClr val="333333"/>
                </a:solidFill>
                <a:effectLst/>
                <a:highlight>
                  <a:srgbClr val="FFFFFF"/>
                </a:highlight>
                <a:latin typeface="Roboto" panose="02000000000000000000" pitchFamily="2" charset="0"/>
              </a:rPr>
              <a:t> test for fentanyl – find out if you need to order this separately at your institution and be aware that this test may take longer to result. </a:t>
            </a:r>
          </a:p>
          <a:p>
            <a:endParaRPr lang="en-US" dirty="0">
              <a:solidFill>
                <a:srgbClr val="333333"/>
              </a:solidFill>
              <a:highlight>
                <a:srgbClr val="FFFFFF"/>
              </a:highlight>
              <a:latin typeface="Roboto" panose="02000000000000000000" pitchFamily="2" charset="0"/>
            </a:endParaRPr>
          </a:p>
          <a:p>
            <a:r>
              <a:rPr lang="en-US" b="0" i="0" dirty="0">
                <a:solidFill>
                  <a:srgbClr val="333333"/>
                </a:solidFill>
                <a:effectLst/>
                <a:highlight>
                  <a:srgbClr val="FFFFFF"/>
                </a:highlight>
                <a:latin typeface="Roboto" panose="02000000000000000000" pitchFamily="2" charset="0"/>
              </a:rPr>
              <a:t>A pregnancy test is not necessary (unless requested by the patient) because buprenorphine is safe and recommended (</a:t>
            </a:r>
            <a:r>
              <a:rPr lang="en-US" b="1" i="0" u="none" strike="noStrike" dirty="0">
                <a:effectLst/>
                <a:highlight>
                  <a:srgbClr val="FFFFFF"/>
                </a:highlight>
                <a:latin typeface="Roboto" panose="02000000000000000000" pitchFamily="2" charset="0"/>
                <a:hlinkClick r:id="rId3"/>
              </a:rPr>
              <a:t>ACOG 2021</a:t>
            </a:r>
            <a:r>
              <a:rPr lang="en-US" b="0" i="0" dirty="0">
                <a:solidFill>
                  <a:srgbClr val="333333"/>
                </a:solidFill>
                <a:effectLst/>
                <a:highlight>
                  <a:srgbClr val="FFFFFF"/>
                </a:highlight>
                <a:latin typeface="Roboto" panose="02000000000000000000" pitchFamily="2" charset="0"/>
              </a:rPr>
              <a:t>) in pregnancy.</a:t>
            </a:r>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21</a:t>
            </a:fld>
            <a:endParaRPr lang="en-US"/>
          </a:p>
        </p:txBody>
      </p:sp>
    </p:spTree>
    <p:extLst>
      <p:ext uri="{BB962C8B-B14F-4D97-AF65-F5344CB8AC3E}">
        <p14:creationId xmlns:p14="http://schemas.microsoft.com/office/powerpoint/2010/main" val="181112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Fentanyl is lipophilic, and individuals with heavy, regular use who want to start buprenorphine may need to wait longer periods (&gt; 24 hours) before initiating their first dose to decrease the risk of precipitated withdrawal.</a:t>
            </a:r>
          </a:p>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Low-dose buprenorphine starts generally occur over 4 – 7 days: Slowly introducing buprenorphine while continuing the full-agonist opioid allows individuals to transition to buprenorphine without experiencing severe withdrawal. </a:t>
            </a:r>
          </a:p>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Low-dose buprenorphine starts may work well for patients who have previously experienced precipitated withdrawal, have acute pain management needs, or have not successfully transitioned to buprenorphine using traditional protocols. </a:t>
            </a:r>
          </a:p>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Be sure to counsel patients that you will manage their withdrawal and cravings during the low-dose process, as well as explain the rationale behind the protocol</a:t>
            </a:r>
          </a:p>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Many different low-dose protocols can be used in the hospital and outpatient setting.  Check with the hospital formulary to see which buprenorphine products are available for use. </a:t>
            </a:r>
          </a:p>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In the outpatient setting, due to regulations, most patients will need to cut sublingual films or tabs of buprenorphine for the low-dose protocols.</a:t>
            </a:r>
          </a:p>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If an individual is having challenges with the low-dose protocol, consider slowing down the protocol (e.g., repeating a day) or consider increasing the full agonist opioid. </a:t>
            </a:r>
          </a:p>
          <a:p>
            <a:pPr algn="l" fontAlgn="base">
              <a:buFont typeface="+mj-lt"/>
              <a:buAutoNum type="arabicPeriod"/>
            </a:pPr>
            <a:r>
              <a:rPr lang="en-US" b="0" i="0" dirty="0">
                <a:solidFill>
                  <a:srgbClr val="333333"/>
                </a:solidFill>
                <a:effectLst/>
                <a:highlight>
                  <a:srgbClr val="FFFFFF"/>
                </a:highlight>
                <a:latin typeface="Roboto" panose="02000000000000000000" pitchFamily="2" charset="0"/>
              </a:rPr>
              <a:t>In the outpatient setting, try to provide patients with written instructions, and provide frequent touch-points. </a:t>
            </a:r>
          </a:p>
          <a:p>
            <a:endParaRPr lang="en-US" dirty="0"/>
          </a:p>
        </p:txBody>
      </p:sp>
      <p:sp>
        <p:nvSpPr>
          <p:cNvPr id="4" name="Slide Number Placeholder 3"/>
          <p:cNvSpPr>
            <a:spLocks noGrp="1"/>
          </p:cNvSpPr>
          <p:nvPr>
            <p:ph type="sldNum" sz="quarter" idx="5"/>
          </p:nvPr>
        </p:nvSpPr>
        <p:spPr/>
        <p:txBody>
          <a:bodyPr/>
          <a:lstStyle/>
          <a:p>
            <a:fld id="{2CAE6EF6-A07A-D147-90A2-C592EBAB2D84}" type="slidenum">
              <a:rPr lang="en-US" smtClean="0"/>
              <a:t>24</a:t>
            </a:fld>
            <a:endParaRPr lang="en-US"/>
          </a:p>
        </p:txBody>
      </p:sp>
    </p:spTree>
    <p:extLst>
      <p:ext uri="{BB962C8B-B14F-4D97-AF65-F5344CB8AC3E}">
        <p14:creationId xmlns:p14="http://schemas.microsoft.com/office/powerpoint/2010/main" val="82522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C363558-A2E1-BA4A-9C6D-C29102D61529}" type="datetimeFigureOut">
              <a:rPr lang="en-US" smtClean="0"/>
              <a:t>11/19/2024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265965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63558-A2E1-BA4A-9C6D-C29102D61529}"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367391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63558-A2E1-BA4A-9C6D-C29102D61529}"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207641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63558-A2E1-BA4A-9C6D-C29102D61529}"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558EE-C93A-9146-B2FD-5C68C493F76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530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63558-A2E1-BA4A-9C6D-C29102D61529}"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375130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C363558-A2E1-BA4A-9C6D-C29102D61529}"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403063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C363558-A2E1-BA4A-9C6D-C29102D61529}"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179661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363558-A2E1-BA4A-9C6D-C29102D61529}"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571345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363558-A2E1-BA4A-9C6D-C29102D61529}"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280135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363558-A2E1-BA4A-9C6D-C29102D61529}"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325439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363558-A2E1-BA4A-9C6D-C29102D61529}"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307734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363558-A2E1-BA4A-9C6D-C29102D61529}"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73511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363558-A2E1-BA4A-9C6D-C29102D61529}"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115982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363558-A2E1-BA4A-9C6D-C29102D61529}"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97055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63558-A2E1-BA4A-9C6D-C29102D61529}"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64307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63558-A2E1-BA4A-9C6D-C29102D61529}"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85304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363558-A2E1-BA4A-9C6D-C29102D61529}"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558EE-C93A-9146-B2FD-5C68C493F764}" type="slidenum">
              <a:rPr lang="en-US" smtClean="0"/>
              <a:t>‹#›</a:t>
            </a:fld>
            <a:endParaRPr lang="en-US"/>
          </a:p>
        </p:txBody>
      </p:sp>
    </p:spTree>
    <p:extLst>
      <p:ext uri="{BB962C8B-B14F-4D97-AF65-F5344CB8AC3E}">
        <p14:creationId xmlns:p14="http://schemas.microsoft.com/office/powerpoint/2010/main" val="335034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363558-A2E1-BA4A-9C6D-C29102D61529}" type="datetimeFigureOut">
              <a:rPr lang="en-US" smtClean="0"/>
              <a:t>11/19/2024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F3558EE-C93A-9146-B2FD-5C68C493F764}" type="slidenum">
              <a:rPr lang="en-US" smtClean="0"/>
              <a:t>‹#›</a:t>
            </a:fld>
            <a:endParaRPr lang="en-US"/>
          </a:p>
        </p:txBody>
      </p:sp>
    </p:spTree>
    <p:extLst>
      <p:ext uri="{BB962C8B-B14F-4D97-AF65-F5344CB8AC3E}">
        <p14:creationId xmlns:p14="http://schemas.microsoft.com/office/powerpoint/2010/main" val="22971628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ubmed.ncbi.nlm.nih.gov/36867410/" TargetMode="External"/><Relationship Id="rId2" Type="http://schemas.openxmlformats.org/officeDocument/2006/relationships/hyperlink" Target="https://pubmed.ncbi.nlm.nih.gov/3426432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pubmed.ncbi.nlm.nih.gov/2114253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ubmed.ncbi.nlm.nih.gov/3591642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tore.samhsa.gov/product/TIP-63-Medications-for-Opioid-Use-Disorder-Full-Document/PEP21-02-01-00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nida.nih.gov/publications/research-reports/cocaine/what-cocain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nida.nih.gov/publications/research-reports/methamphetamine/how-methamphetamine-different-other-stimulants-such-cocain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ncbi.nlm.nih.gov/pmc/articles/PMC3466046/"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ubmed.ncbi.nlm.nih.gov/34823736/" TargetMode="External"/><Relationship Id="rId2" Type="http://schemas.openxmlformats.org/officeDocument/2006/relationships/hyperlink" Target="https://harmreductionjournal.biomedcentral.com/articles/10.1186/s12954-022-00588-7"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pubmed.ncbi.nlm.nih.gov/19160215/"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pubmed.ncbi.nlm.nih.gov/34823736/"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csa.ca/sites/default/files/2020-04/CCSA-CCENDU-Adulterants-Contaminants-Co-occurring-Substances-in-Drugs-Canada-Report-2020-en.pdf" TargetMode="External"/><Relationship Id="rId2" Type="http://schemas.openxmlformats.org/officeDocument/2006/relationships/hyperlink" Target="https://journals.lww.com/co-psychiatry/fulltext/2021/07000/the_rise_of_illicit_fentanyls,_stimulants_and_the.4.asp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nasen.org/map/" TargetMode="External"/><Relationship Id="rId2" Type="http://schemas.openxmlformats.org/officeDocument/2006/relationships/hyperlink" Target="https://drugpolicy.org/issues/supervised-consumption-services" TargetMode="External"/><Relationship Id="rId1" Type="http://schemas.openxmlformats.org/officeDocument/2006/relationships/slideLayout" Target="../slideLayouts/slideLayout2.xml"/><Relationship Id="rId5" Type="http://schemas.openxmlformats.org/officeDocument/2006/relationships/hyperlink" Target="https://harmreduction.org/issues/syringe-access/" TargetMode="External"/><Relationship Id="rId4" Type="http://schemas.openxmlformats.org/officeDocument/2006/relationships/hyperlink" Target="https://neverusealone.com/"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thecurbsiders.com/addiction" TargetMode="External"/><Relationship Id="rId2" Type="http://schemas.openxmlformats.org/officeDocument/2006/relationships/hyperlink" Target="https://doi.org/10.1186/s12954-022-00588-7" TargetMode="External"/><Relationship Id="rId1" Type="http://schemas.openxmlformats.org/officeDocument/2006/relationships/slideLayout" Target="../slideLayouts/slideLayout2.xml"/><Relationship Id="rId4" Type="http://schemas.openxmlformats.org/officeDocument/2006/relationships/hyperlink" Target="https://thecurbsiders.com/addictio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thecurbsiders.com/addiction" TargetMode="External"/><Relationship Id="rId2" Type="http://schemas.openxmlformats.org/officeDocument/2006/relationships/hyperlink" Target="http://thecurbsiders.com/episode-list" TargetMode="External"/><Relationship Id="rId1" Type="http://schemas.openxmlformats.org/officeDocument/2006/relationships/slideLayout" Target="../slideLayouts/slideLayout2.xml"/><Relationship Id="rId4" Type="http://schemas.openxmlformats.org/officeDocument/2006/relationships/hyperlink" Target="https://bridgetotreatment.org/wp-content/uploads/protocol-packet.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7C89-A9F1-7E64-33F1-109B14217958}"/>
              </a:ext>
            </a:extLst>
          </p:cNvPr>
          <p:cNvSpPr>
            <a:spLocks noGrp="1"/>
          </p:cNvSpPr>
          <p:nvPr>
            <p:ph type="ctrTitle"/>
          </p:nvPr>
        </p:nvSpPr>
        <p:spPr>
          <a:xfrm>
            <a:off x="1876424" y="611579"/>
            <a:ext cx="8791575" cy="4001985"/>
          </a:xfrm>
        </p:spPr>
        <p:txBody>
          <a:bodyPr>
            <a:normAutofit fontScale="90000"/>
          </a:bodyPr>
          <a:lstStyle/>
          <a:p>
            <a:r>
              <a:rPr lang="en-US" sz="6000" dirty="0"/>
              <a:t>Medication for Opioid use disorder (</a:t>
            </a:r>
            <a:r>
              <a:rPr lang="en-US" sz="6000" dirty="0" err="1"/>
              <a:t>moud</a:t>
            </a:r>
            <a:r>
              <a:rPr lang="en-US" sz="6000" dirty="0"/>
              <a:t>)</a:t>
            </a:r>
            <a:br>
              <a:rPr lang="en-US" sz="6000" dirty="0"/>
            </a:br>
            <a:br>
              <a:rPr lang="en-US" sz="6000" dirty="0"/>
            </a:br>
            <a:r>
              <a:rPr lang="en-US" sz="6000" dirty="0"/>
              <a:t>treatment of stimulant use disorder </a:t>
            </a:r>
          </a:p>
        </p:txBody>
      </p:sp>
      <p:sp>
        <p:nvSpPr>
          <p:cNvPr id="3" name="Subtitle 2">
            <a:extLst>
              <a:ext uri="{FF2B5EF4-FFF2-40B4-BE49-F238E27FC236}">
                <a16:creationId xmlns:a16="http://schemas.microsoft.com/office/drawing/2014/main" id="{0F5E5549-0BBA-2639-0837-481DD958FBF1}"/>
              </a:ext>
            </a:extLst>
          </p:cNvPr>
          <p:cNvSpPr>
            <a:spLocks noGrp="1"/>
          </p:cNvSpPr>
          <p:nvPr>
            <p:ph type="subTitle" idx="1"/>
          </p:nvPr>
        </p:nvSpPr>
        <p:spPr>
          <a:xfrm>
            <a:off x="1876424" y="4868882"/>
            <a:ext cx="9535763" cy="1377539"/>
          </a:xfrm>
        </p:spPr>
        <p:txBody>
          <a:bodyPr>
            <a:normAutofit/>
          </a:bodyPr>
          <a:lstStyle/>
          <a:p>
            <a:r>
              <a:rPr lang="en-US" sz="2800" dirty="0">
                <a:solidFill>
                  <a:schemeClr val="tx1"/>
                </a:solidFill>
              </a:rPr>
              <a:t>Michael E Sheehy, DO, FACOEP, FACEP emergency/addiction Medicine</a:t>
            </a:r>
          </a:p>
        </p:txBody>
      </p:sp>
    </p:spTree>
    <p:extLst>
      <p:ext uri="{BB962C8B-B14F-4D97-AF65-F5344CB8AC3E}">
        <p14:creationId xmlns:p14="http://schemas.microsoft.com/office/powerpoint/2010/main" val="1690751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39A7-AC22-FEFC-C7DF-3E85346BAD6D}"/>
              </a:ext>
            </a:extLst>
          </p:cNvPr>
          <p:cNvSpPr>
            <a:spLocks noGrp="1"/>
          </p:cNvSpPr>
          <p:nvPr>
            <p:ph type="title"/>
          </p:nvPr>
        </p:nvSpPr>
        <p:spPr>
          <a:xfrm>
            <a:off x="1141413" y="118754"/>
            <a:ext cx="9905998" cy="926276"/>
          </a:xfrm>
        </p:spPr>
        <p:txBody>
          <a:bodyPr/>
          <a:lstStyle/>
          <a:p>
            <a:r>
              <a:rPr lang="en-US" dirty="0"/>
              <a:t>COWS</a:t>
            </a:r>
          </a:p>
        </p:txBody>
      </p:sp>
      <p:sp>
        <p:nvSpPr>
          <p:cNvPr id="3" name="Content Placeholder 2">
            <a:extLst>
              <a:ext uri="{FF2B5EF4-FFF2-40B4-BE49-F238E27FC236}">
                <a16:creationId xmlns:a16="http://schemas.microsoft.com/office/drawing/2014/main" id="{B408D091-E151-6F74-82BD-8B64D056DB5A}"/>
              </a:ext>
            </a:extLst>
          </p:cNvPr>
          <p:cNvSpPr>
            <a:spLocks noGrp="1"/>
          </p:cNvSpPr>
          <p:nvPr>
            <p:ph idx="1"/>
          </p:nvPr>
        </p:nvSpPr>
        <p:spPr>
          <a:xfrm>
            <a:off x="1141413" y="1045030"/>
            <a:ext cx="9905999" cy="5694216"/>
          </a:xfrm>
        </p:spPr>
        <p:txBody>
          <a:bodyPr>
            <a:normAutofit/>
          </a:bodyPr>
          <a:lstStyle/>
          <a:p>
            <a:r>
              <a:rPr lang="en-US" b="0" i="0" dirty="0">
                <a:effectLst/>
              </a:rPr>
              <a:t>Variables assessed</a:t>
            </a:r>
          </a:p>
          <a:p>
            <a:pPr lvl="1"/>
            <a:r>
              <a:rPr lang="en-US" sz="2400" b="0" i="0" dirty="0">
                <a:effectLst/>
              </a:rPr>
              <a:t>Resting pulse, Sweating, Degree of restlessness, Pupil size, Bone or joint aches, Rhinorrhea or tearing, GI upset, Tremor, Yawning, Anxiety or irritability, Gooseflesh skin.</a:t>
            </a:r>
            <a:endParaRPr lang="en-US" sz="2400" dirty="0"/>
          </a:p>
          <a:p>
            <a:pPr algn="l" fontAlgn="base"/>
            <a:r>
              <a:rPr lang="en-US" b="1" i="0" u="sng" dirty="0">
                <a:effectLst/>
                <a:latin typeface="inherit"/>
              </a:rPr>
              <a:t>Interpretation based on answers:</a:t>
            </a:r>
            <a:endParaRPr lang="en-US" b="0" i="0" dirty="0">
              <a:effectLst/>
              <a:latin typeface="Open Sans" panose="020B0606030504020204" pitchFamily="34" charset="0"/>
            </a:endParaRPr>
          </a:p>
          <a:p>
            <a:pPr lvl="1" fontAlgn="base"/>
            <a:r>
              <a:rPr lang="en-US" sz="2400" b="0" i="0" dirty="0">
                <a:effectLst/>
                <a:latin typeface="Open Sans" panose="020B0606030504020204" pitchFamily="34" charset="0"/>
              </a:rPr>
              <a:t>No active opiate withdrawal -0-4</a:t>
            </a:r>
          </a:p>
          <a:p>
            <a:pPr lvl="1" fontAlgn="base"/>
            <a:r>
              <a:rPr lang="en-US" sz="2400" b="0" i="0" dirty="0">
                <a:effectLst/>
                <a:latin typeface="Open Sans" panose="020B0606030504020204" pitchFamily="34" charset="0"/>
              </a:rPr>
              <a:t>mild opiate withdrawal - </a:t>
            </a:r>
            <a:r>
              <a:rPr lang="en-US" sz="2400" b="1" i="0" dirty="0">
                <a:effectLst/>
                <a:latin typeface="Google Sans"/>
              </a:rPr>
              <a:t>5–12</a:t>
            </a:r>
            <a:endParaRPr lang="en-US" sz="2400" b="0" i="0" dirty="0">
              <a:effectLst/>
              <a:latin typeface="Open Sans" panose="020B0606030504020204" pitchFamily="34" charset="0"/>
            </a:endParaRPr>
          </a:p>
          <a:p>
            <a:pPr lvl="1" fontAlgn="base"/>
            <a:r>
              <a:rPr lang="en-US" sz="2400" b="0" i="0" dirty="0">
                <a:effectLst/>
                <a:latin typeface="Open Sans" panose="020B0606030504020204" pitchFamily="34" charset="0"/>
              </a:rPr>
              <a:t>moderate opiate withdrawal – 13-24</a:t>
            </a:r>
          </a:p>
          <a:p>
            <a:pPr lvl="1" fontAlgn="base"/>
            <a:r>
              <a:rPr lang="en-US" sz="2400" b="0" i="0" dirty="0">
                <a:effectLst/>
                <a:latin typeface="Open Sans" panose="020B0606030504020204" pitchFamily="34" charset="0"/>
              </a:rPr>
              <a:t>moderately severe opiate withdrawal – 25-36</a:t>
            </a:r>
          </a:p>
          <a:p>
            <a:pPr lvl="1" fontAlgn="base"/>
            <a:r>
              <a:rPr lang="en-US" sz="2400" b="0" i="0" dirty="0">
                <a:effectLst/>
                <a:latin typeface="Open Sans" panose="020B0606030504020204" pitchFamily="34" charset="0"/>
              </a:rPr>
              <a:t>severe opiate withdrawal – greater than 36</a:t>
            </a:r>
          </a:p>
          <a:p>
            <a:endParaRPr lang="en-US" b="0" i="0" dirty="0">
              <a:effectLst/>
            </a:endParaRPr>
          </a:p>
        </p:txBody>
      </p:sp>
    </p:spTree>
    <p:extLst>
      <p:ext uri="{BB962C8B-B14F-4D97-AF65-F5344CB8AC3E}">
        <p14:creationId xmlns:p14="http://schemas.microsoft.com/office/powerpoint/2010/main" val="1582896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6C80-0E92-FBD2-B894-66AA4ACD7491}"/>
              </a:ext>
            </a:extLst>
          </p:cNvPr>
          <p:cNvSpPr>
            <a:spLocks noGrp="1"/>
          </p:cNvSpPr>
          <p:nvPr>
            <p:ph type="title"/>
          </p:nvPr>
        </p:nvSpPr>
        <p:spPr/>
        <p:txBody>
          <a:bodyPr/>
          <a:lstStyle/>
          <a:p>
            <a:r>
              <a:rPr lang="en-US" dirty="0"/>
              <a:t>Subjective Opiate withdrawal scale (sows)</a:t>
            </a:r>
          </a:p>
        </p:txBody>
      </p:sp>
      <p:sp>
        <p:nvSpPr>
          <p:cNvPr id="3" name="Content Placeholder 2">
            <a:extLst>
              <a:ext uri="{FF2B5EF4-FFF2-40B4-BE49-F238E27FC236}">
                <a16:creationId xmlns:a16="http://schemas.microsoft.com/office/drawing/2014/main" id="{1162C5D0-1813-27E4-ED87-D1A651A09706}"/>
              </a:ext>
            </a:extLst>
          </p:cNvPr>
          <p:cNvSpPr>
            <a:spLocks noGrp="1"/>
          </p:cNvSpPr>
          <p:nvPr>
            <p:ph idx="1"/>
          </p:nvPr>
        </p:nvSpPr>
        <p:spPr/>
        <p:txBody>
          <a:bodyPr/>
          <a:lstStyle/>
          <a:p>
            <a:r>
              <a:rPr lang="en-US" dirty="0"/>
              <a:t>The SOWS is a self-administered scale for grading opioid withdrawal symptoms. </a:t>
            </a:r>
          </a:p>
          <a:p>
            <a:r>
              <a:rPr lang="en-US" dirty="0"/>
              <a:t>It contains 16 symptoms whose intensity the patient rates on a scale of 0 (not at all) to 4 (extremely), and takes less than 10 minutes to complete.</a:t>
            </a:r>
          </a:p>
        </p:txBody>
      </p:sp>
      <p:sp>
        <p:nvSpPr>
          <p:cNvPr id="4" name="TextBox 3">
            <a:extLst>
              <a:ext uri="{FF2B5EF4-FFF2-40B4-BE49-F238E27FC236}">
                <a16:creationId xmlns:a16="http://schemas.microsoft.com/office/drawing/2014/main" id="{476AE09C-983E-CD8D-B248-534BDC406AC3}"/>
              </a:ext>
            </a:extLst>
          </p:cNvPr>
          <p:cNvSpPr txBox="1"/>
          <p:nvPr/>
        </p:nvSpPr>
        <p:spPr>
          <a:xfrm>
            <a:off x="1781299" y="5791201"/>
            <a:ext cx="4180114" cy="369332"/>
          </a:xfrm>
          <a:prstGeom prst="rect">
            <a:avLst/>
          </a:prstGeom>
          <a:noFill/>
        </p:spPr>
        <p:txBody>
          <a:bodyPr wrap="square" rtlCol="0">
            <a:spAutoFit/>
          </a:bodyPr>
          <a:lstStyle/>
          <a:p>
            <a:r>
              <a:rPr lang="en-US" dirty="0"/>
              <a:t>British Columbia Centre on Substance Use</a:t>
            </a:r>
          </a:p>
        </p:txBody>
      </p:sp>
    </p:spTree>
    <p:extLst>
      <p:ext uri="{BB962C8B-B14F-4D97-AF65-F5344CB8AC3E}">
        <p14:creationId xmlns:p14="http://schemas.microsoft.com/office/powerpoint/2010/main" val="193861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414C7F-9928-DD50-164F-184B0481FCF8}"/>
              </a:ext>
            </a:extLst>
          </p:cNvPr>
          <p:cNvPicPr>
            <a:picLocks noChangeAspect="1"/>
          </p:cNvPicPr>
          <p:nvPr/>
        </p:nvPicPr>
        <p:blipFill>
          <a:blip r:embed="rId3"/>
          <a:stretch>
            <a:fillRect/>
          </a:stretch>
        </p:blipFill>
        <p:spPr>
          <a:xfrm>
            <a:off x="1992950" y="551241"/>
            <a:ext cx="7772400" cy="5042997"/>
          </a:xfrm>
          <a:prstGeom prst="rect">
            <a:avLst/>
          </a:prstGeom>
        </p:spPr>
      </p:pic>
      <p:sp>
        <p:nvSpPr>
          <p:cNvPr id="5" name="TextBox 4">
            <a:extLst>
              <a:ext uri="{FF2B5EF4-FFF2-40B4-BE49-F238E27FC236}">
                <a16:creationId xmlns:a16="http://schemas.microsoft.com/office/drawing/2014/main" id="{6D503A63-010C-2D21-E786-B64A160072EF}"/>
              </a:ext>
            </a:extLst>
          </p:cNvPr>
          <p:cNvSpPr txBox="1"/>
          <p:nvPr/>
        </p:nvSpPr>
        <p:spPr>
          <a:xfrm>
            <a:off x="1579418" y="5934670"/>
            <a:ext cx="8599465" cy="461665"/>
          </a:xfrm>
          <a:prstGeom prst="rect">
            <a:avLst/>
          </a:prstGeom>
          <a:noFill/>
        </p:spPr>
        <p:txBody>
          <a:bodyPr wrap="square">
            <a:spAutoFit/>
          </a:bodyPr>
          <a:lstStyle/>
          <a:p>
            <a:r>
              <a:rPr lang="en-US" sz="1200" dirty="0" err="1"/>
              <a:t>Handelsman</a:t>
            </a:r>
            <a:r>
              <a:rPr lang="en-US" sz="1200" dirty="0"/>
              <a:t> L, Cochrane KJ, Aronson MJ, Ness R, Rubinstein KJ, </a:t>
            </a:r>
            <a:r>
              <a:rPr lang="en-US" sz="1200" dirty="0" err="1"/>
              <a:t>Kanof</a:t>
            </a:r>
            <a:r>
              <a:rPr lang="en-US" sz="1200" dirty="0"/>
              <a:t> PD. Two New Rating Scales for Opiate Withdrawal. 1987. American Journal of Alcohol Abuse 13, 293-308.</a:t>
            </a:r>
          </a:p>
        </p:txBody>
      </p:sp>
    </p:spTree>
    <p:extLst>
      <p:ext uri="{BB962C8B-B14F-4D97-AF65-F5344CB8AC3E}">
        <p14:creationId xmlns:p14="http://schemas.microsoft.com/office/powerpoint/2010/main" val="196695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9727-A230-DFA7-39EA-AF2E09D5A2C1}"/>
              </a:ext>
            </a:extLst>
          </p:cNvPr>
          <p:cNvSpPr>
            <a:spLocks noGrp="1"/>
          </p:cNvSpPr>
          <p:nvPr>
            <p:ph type="title"/>
          </p:nvPr>
        </p:nvSpPr>
        <p:spPr/>
        <p:txBody>
          <a:bodyPr/>
          <a:lstStyle/>
          <a:p>
            <a:r>
              <a:rPr lang="en-US" dirty="0"/>
              <a:t>Symptomatic treatment</a:t>
            </a:r>
          </a:p>
        </p:txBody>
      </p:sp>
      <p:sp>
        <p:nvSpPr>
          <p:cNvPr id="3" name="Content Placeholder 2">
            <a:extLst>
              <a:ext uri="{FF2B5EF4-FFF2-40B4-BE49-F238E27FC236}">
                <a16:creationId xmlns:a16="http://schemas.microsoft.com/office/drawing/2014/main" id="{2A87F5AF-6FCA-1F9B-9713-D2C299EDDA1B}"/>
              </a:ext>
            </a:extLst>
          </p:cNvPr>
          <p:cNvSpPr>
            <a:spLocks noGrp="1"/>
          </p:cNvSpPr>
          <p:nvPr>
            <p:ph idx="1"/>
          </p:nvPr>
        </p:nvSpPr>
        <p:spPr>
          <a:xfrm>
            <a:off x="1141413" y="1881352"/>
            <a:ext cx="9905999" cy="4234440"/>
          </a:xfrm>
        </p:spPr>
        <p:txBody>
          <a:bodyPr>
            <a:normAutofit lnSpcReduction="10000"/>
          </a:bodyPr>
          <a:lstStyle/>
          <a:p>
            <a:r>
              <a:rPr lang="en-US" dirty="0">
                <a:effectLst/>
              </a:rPr>
              <a:t>Initiate symptom-targeted treatments</a:t>
            </a:r>
          </a:p>
          <a:p>
            <a:pPr>
              <a:buFont typeface="Arial" panose="020B0604020202020204" pitchFamily="34" charset="0"/>
              <a:buChar char="•"/>
            </a:pPr>
            <a:r>
              <a:rPr lang="en-US" b="0" i="0" dirty="0">
                <a:effectLst/>
                <a:latin typeface="proximasoft"/>
              </a:rPr>
              <a:t>Antiemetics</a:t>
            </a:r>
          </a:p>
          <a:p>
            <a:pPr marL="742950" lvl="1" indent="-285750">
              <a:buFont typeface="Arial" panose="020B0604020202020204" pitchFamily="34" charset="0"/>
              <a:buChar char="•"/>
            </a:pPr>
            <a:r>
              <a:rPr lang="en-US" b="0" i="0" dirty="0">
                <a:effectLst/>
                <a:latin typeface="proximasoft"/>
              </a:rPr>
              <a:t>Ondansetron 4 mg IV/PO q6h prn</a:t>
            </a:r>
          </a:p>
          <a:p>
            <a:pPr marL="742950" lvl="1" indent="-285750">
              <a:buFont typeface="Arial" panose="020B0604020202020204" pitchFamily="34" charset="0"/>
              <a:buChar char="•"/>
            </a:pPr>
            <a:r>
              <a:rPr lang="en-US" b="0" i="0" dirty="0">
                <a:effectLst/>
                <a:latin typeface="proximasoft"/>
              </a:rPr>
              <a:t>Promethazine 6.25-25 mg IVPB/IM/PR/PO</a:t>
            </a:r>
          </a:p>
          <a:p>
            <a:pPr marL="742950" lvl="1" indent="-285750">
              <a:buFont typeface="Arial" panose="020B0604020202020204" pitchFamily="34" charset="0"/>
              <a:buChar char="•"/>
            </a:pPr>
            <a:r>
              <a:rPr lang="en-US" b="0" i="0" dirty="0">
                <a:effectLst/>
                <a:latin typeface="proximasoft"/>
              </a:rPr>
              <a:t>Beware prolonged QTc, especially with methadone or hypokalemia/hypomagnesemia</a:t>
            </a:r>
          </a:p>
          <a:p>
            <a:pPr algn="l">
              <a:buFont typeface="Arial" panose="020B0604020202020204" pitchFamily="34" charset="0"/>
              <a:buChar char="•"/>
            </a:pPr>
            <a:r>
              <a:rPr lang="en-US" b="0" i="0" dirty="0">
                <a:effectLst/>
                <a:latin typeface="proximasoft"/>
              </a:rPr>
              <a:t>Antispasmodics</a:t>
            </a:r>
          </a:p>
          <a:p>
            <a:pPr marL="742950" lvl="1" indent="-285750" algn="l">
              <a:buFont typeface="Arial" panose="020B0604020202020204" pitchFamily="34" charset="0"/>
              <a:buChar char="•"/>
            </a:pPr>
            <a:r>
              <a:rPr lang="en-US" b="0" i="0" dirty="0">
                <a:effectLst/>
                <a:latin typeface="proximasoft"/>
              </a:rPr>
              <a:t>Dicyclomine 10-20 mg PO q12h prn</a:t>
            </a:r>
          </a:p>
          <a:p>
            <a:pPr marL="0" indent="0">
              <a:buNone/>
            </a:pPr>
            <a:br>
              <a:rPr lang="en-US" b="0" i="0" dirty="0">
                <a:effectLst/>
                <a:latin typeface="proximasoft"/>
              </a:rPr>
            </a:br>
            <a:endParaRPr lang="en-US" b="0" i="0" dirty="0">
              <a:effectLst/>
              <a:latin typeface="proximasoft"/>
            </a:endParaRPr>
          </a:p>
          <a:p>
            <a:endParaRPr lang="en-US" dirty="0"/>
          </a:p>
        </p:txBody>
      </p:sp>
    </p:spTree>
    <p:extLst>
      <p:ext uri="{BB962C8B-B14F-4D97-AF65-F5344CB8AC3E}">
        <p14:creationId xmlns:p14="http://schemas.microsoft.com/office/powerpoint/2010/main" val="389091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3ED1-D263-3143-2638-E72EEAB92D33}"/>
              </a:ext>
            </a:extLst>
          </p:cNvPr>
          <p:cNvSpPr>
            <a:spLocks noGrp="1"/>
          </p:cNvSpPr>
          <p:nvPr>
            <p:ph type="title"/>
          </p:nvPr>
        </p:nvSpPr>
        <p:spPr/>
        <p:txBody>
          <a:bodyPr/>
          <a:lstStyle/>
          <a:p>
            <a:r>
              <a:rPr lang="en-US" dirty="0"/>
              <a:t>Symptomatic treatments</a:t>
            </a:r>
          </a:p>
        </p:txBody>
      </p:sp>
      <p:sp>
        <p:nvSpPr>
          <p:cNvPr id="3" name="Content Placeholder 2">
            <a:extLst>
              <a:ext uri="{FF2B5EF4-FFF2-40B4-BE49-F238E27FC236}">
                <a16:creationId xmlns:a16="http://schemas.microsoft.com/office/drawing/2014/main" id="{FCB2F1F5-10E0-852D-CAEC-73F0B05C2941}"/>
              </a:ext>
            </a:extLst>
          </p:cNvPr>
          <p:cNvSpPr>
            <a:spLocks noGrp="1"/>
          </p:cNvSpPr>
          <p:nvPr>
            <p:ph idx="1"/>
          </p:nvPr>
        </p:nvSpPr>
        <p:spPr/>
        <p:txBody>
          <a:bodyPr/>
          <a:lstStyle/>
          <a:p>
            <a:pPr algn="l">
              <a:buFont typeface="Arial" panose="020B0604020202020204" pitchFamily="34" charset="0"/>
              <a:buChar char="•"/>
            </a:pPr>
            <a:r>
              <a:rPr lang="en-US" b="0" i="0" dirty="0">
                <a:effectLst/>
                <a:latin typeface="proximasoft"/>
              </a:rPr>
              <a:t>Analgesics</a:t>
            </a:r>
          </a:p>
          <a:p>
            <a:pPr marL="742950" lvl="1" indent="-285750" algn="l">
              <a:buFont typeface="Arial" panose="020B0604020202020204" pitchFamily="34" charset="0"/>
              <a:buChar char="•"/>
            </a:pPr>
            <a:r>
              <a:rPr lang="en-US" b="0" i="0" dirty="0">
                <a:effectLst/>
                <a:latin typeface="proximasoft"/>
              </a:rPr>
              <a:t>Acetaminophen 650-1,000 mg PO/IV q6h prn</a:t>
            </a:r>
          </a:p>
          <a:p>
            <a:pPr marL="742950" lvl="1" indent="-285750" algn="l">
              <a:buFont typeface="Arial" panose="020B0604020202020204" pitchFamily="34" charset="0"/>
              <a:buChar char="•"/>
            </a:pPr>
            <a:r>
              <a:rPr lang="en-US" b="0" i="0" dirty="0">
                <a:effectLst/>
                <a:latin typeface="proximasoft"/>
              </a:rPr>
              <a:t>Ketorolac 15 mg IV q6h prn</a:t>
            </a:r>
          </a:p>
          <a:p>
            <a:pPr marL="742950" lvl="1" indent="-285750" algn="l">
              <a:buFont typeface="Arial" panose="020B0604020202020204" pitchFamily="34" charset="0"/>
              <a:buChar char="•"/>
            </a:pPr>
            <a:r>
              <a:rPr lang="en-US" b="0" i="0" dirty="0">
                <a:effectLst/>
                <a:latin typeface="proximasoft"/>
              </a:rPr>
              <a:t>Ibuprofen 600-800 mg PO q8h prn</a:t>
            </a:r>
          </a:p>
          <a:p>
            <a:pPr marL="742950" lvl="1" indent="-285750" algn="l">
              <a:buFont typeface="Arial" panose="020B0604020202020204" pitchFamily="34" charset="0"/>
              <a:buChar char="•"/>
            </a:pPr>
            <a:r>
              <a:rPr lang="en-US" b="0" i="0" dirty="0">
                <a:effectLst/>
                <a:latin typeface="proximasoft"/>
              </a:rPr>
              <a:t>Though not a true analgesic, gabapentin can be used as an adjunctive therapy at a dose of 300 mg PO q8-12h</a:t>
            </a:r>
          </a:p>
          <a:p>
            <a:endParaRPr lang="en-US" dirty="0"/>
          </a:p>
        </p:txBody>
      </p:sp>
    </p:spTree>
    <p:extLst>
      <p:ext uri="{BB962C8B-B14F-4D97-AF65-F5344CB8AC3E}">
        <p14:creationId xmlns:p14="http://schemas.microsoft.com/office/powerpoint/2010/main" val="369287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B5B3-E5D5-67D9-3BA8-7C9E96D82219}"/>
              </a:ext>
            </a:extLst>
          </p:cNvPr>
          <p:cNvSpPr>
            <a:spLocks noGrp="1"/>
          </p:cNvSpPr>
          <p:nvPr>
            <p:ph type="title"/>
          </p:nvPr>
        </p:nvSpPr>
        <p:spPr/>
        <p:txBody>
          <a:bodyPr/>
          <a:lstStyle/>
          <a:p>
            <a:r>
              <a:rPr lang="en-US" dirty="0"/>
              <a:t>Symptomatic treatment</a:t>
            </a:r>
          </a:p>
        </p:txBody>
      </p:sp>
      <p:sp>
        <p:nvSpPr>
          <p:cNvPr id="3" name="Content Placeholder 2">
            <a:extLst>
              <a:ext uri="{FF2B5EF4-FFF2-40B4-BE49-F238E27FC236}">
                <a16:creationId xmlns:a16="http://schemas.microsoft.com/office/drawing/2014/main" id="{3C104F14-D167-79C7-3251-98CBDD784AD4}"/>
              </a:ext>
            </a:extLst>
          </p:cNvPr>
          <p:cNvSpPr>
            <a:spLocks noGrp="1"/>
          </p:cNvSpPr>
          <p:nvPr>
            <p:ph idx="1"/>
          </p:nvPr>
        </p:nvSpPr>
        <p:spPr/>
        <p:txBody>
          <a:bodyPr/>
          <a:lstStyle/>
          <a:p>
            <a:pPr algn="l">
              <a:buFont typeface="Arial" panose="020B0604020202020204" pitchFamily="34" charset="0"/>
              <a:buChar char="•"/>
            </a:pPr>
            <a:r>
              <a:rPr lang="en-US" b="0" i="0" dirty="0">
                <a:effectLst/>
                <a:latin typeface="proximasoft"/>
              </a:rPr>
              <a:t>Antidiarrheal</a:t>
            </a:r>
          </a:p>
          <a:p>
            <a:pPr marL="742950" lvl="1" indent="-285750" algn="l">
              <a:buFont typeface="Arial" panose="020B0604020202020204" pitchFamily="34" charset="0"/>
              <a:buChar char="•"/>
            </a:pPr>
            <a:r>
              <a:rPr lang="en-US" b="0" i="0" dirty="0">
                <a:effectLst/>
                <a:latin typeface="proximasoft"/>
              </a:rPr>
              <a:t>loperamide 2-4 mg PO initially, then 2 mg PO q4h prn</a:t>
            </a:r>
          </a:p>
          <a:p>
            <a:pPr algn="l">
              <a:buFont typeface="Arial" panose="020B0604020202020204" pitchFamily="34" charset="0"/>
              <a:buChar char="•"/>
            </a:pPr>
            <a:r>
              <a:rPr lang="en-US" b="0" i="0" dirty="0">
                <a:effectLst/>
                <a:latin typeface="proximasoft"/>
              </a:rPr>
              <a:t>Centrally acting alpha-2 agonists</a:t>
            </a:r>
          </a:p>
          <a:p>
            <a:pPr marL="742950" lvl="1" indent="-285750" algn="l">
              <a:buFont typeface="Arial" panose="020B0604020202020204" pitchFamily="34" charset="0"/>
              <a:buChar char="•"/>
            </a:pPr>
            <a:r>
              <a:rPr lang="en-US" b="0" i="0" dirty="0">
                <a:effectLst/>
                <a:latin typeface="proximasoft"/>
              </a:rPr>
              <a:t>Clonidine 0.1-0.2 mg PO q6-8h, </a:t>
            </a:r>
            <a:r>
              <a:rPr lang="en-US" b="1" i="0" dirty="0">
                <a:effectLst/>
                <a:latin typeface="proximasoft"/>
              </a:rPr>
              <a:t>or</a:t>
            </a:r>
            <a:endParaRPr lang="en-US" b="0" i="0" dirty="0">
              <a:effectLst/>
              <a:latin typeface="proximasoft"/>
            </a:endParaRPr>
          </a:p>
          <a:p>
            <a:pPr marL="742950" lvl="1" indent="-285750" algn="l">
              <a:buFont typeface="Arial" panose="020B0604020202020204" pitchFamily="34" charset="0"/>
              <a:buChar char="•"/>
            </a:pPr>
            <a:r>
              <a:rPr lang="en-US" b="0" i="0" dirty="0">
                <a:effectLst/>
                <a:latin typeface="proximasoft"/>
              </a:rPr>
              <a:t>Clonidine transdermal patch 0.1 mg/24 h, </a:t>
            </a:r>
            <a:r>
              <a:rPr lang="en-US" b="1" i="0" dirty="0">
                <a:effectLst/>
                <a:latin typeface="proximasoft"/>
              </a:rPr>
              <a:t>or</a:t>
            </a:r>
            <a:endParaRPr lang="en-US" b="0" i="0" dirty="0">
              <a:effectLst/>
              <a:latin typeface="proximasoft"/>
            </a:endParaRPr>
          </a:p>
          <a:p>
            <a:pPr marL="742950" lvl="1" indent="-285750" algn="l">
              <a:buFont typeface="Arial" panose="020B0604020202020204" pitchFamily="34" charset="0"/>
              <a:buChar char="•"/>
            </a:pPr>
            <a:r>
              <a:rPr lang="en-US" b="0" i="0" dirty="0" err="1">
                <a:effectLst/>
                <a:latin typeface="proximasoft"/>
              </a:rPr>
              <a:t>Lofexidine</a:t>
            </a:r>
            <a:r>
              <a:rPr lang="en-US" b="0" i="0" dirty="0">
                <a:effectLst/>
                <a:latin typeface="proximasoft"/>
              </a:rPr>
              <a:t> 0.54 mg PO q6h for the first week then tapered for a maximum of 14 d of use</a:t>
            </a:r>
          </a:p>
          <a:p>
            <a:endParaRPr lang="en-US" dirty="0"/>
          </a:p>
        </p:txBody>
      </p:sp>
    </p:spTree>
    <p:extLst>
      <p:ext uri="{BB962C8B-B14F-4D97-AF65-F5344CB8AC3E}">
        <p14:creationId xmlns:p14="http://schemas.microsoft.com/office/powerpoint/2010/main" val="395468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01E0-9D8D-4874-C5BB-5AD815274B67}"/>
              </a:ext>
            </a:extLst>
          </p:cNvPr>
          <p:cNvSpPr>
            <a:spLocks noGrp="1"/>
          </p:cNvSpPr>
          <p:nvPr>
            <p:ph type="title"/>
          </p:nvPr>
        </p:nvSpPr>
        <p:spPr/>
        <p:txBody>
          <a:bodyPr/>
          <a:lstStyle/>
          <a:p>
            <a:r>
              <a:rPr lang="en-US" dirty="0"/>
              <a:t>Symptomatic treatment</a:t>
            </a:r>
          </a:p>
        </p:txBody>
      </p:sp>
      <p:sp>
        <p:nvSpPr>
          <p:cNvPr id="3" name="Content Placeholder 2">
            <a:extLst>
              <a:ext uri="{FF2B5EF4-FFF2-40B4-BE49-F238E27FC236}">
                <a16:creationId xmlns:a16="http://schemas.microsoft.com/office/drawing/2014/main" id="{204926D7-61E8-BAFB-FEC2-08EC373592AF}"/>
              </a:ext>
            </a:extLst>
          </p:cNvPr>
          <p:cNvSpPr>
            <a:spLocks noGrp="1"/>
          </p:cNvSpPr>
          <p:nvPr>
            <p:ph idx="1"/>
          </p:nvPr>
        </p:nvSpPr>
        <p:spPr/>
        <p:txBody>
          <a:bodyPr/>
          <a:lstStyle/>
          <a:p>
            <a:pPr algn="l">
              <a:buFont typeface="Arial" panose="020B0604020202020204" pitchFamily="34" charset="0"/>
              <a:buChar char="•"/>
            </a:pPr>
            <a:r>
              <a:rPr lang="en-US" b="0" i="0" dirty="0">
                <a:effectLst/>
                <a:latin typeface="proximasoft"/>
              </a:rPr>
              <a:t>Anxiolytics</a:t>
            </a:r>
          </a:p>
          <a:p>
            <a:pPr marL="742950" lvl="1" indent="-285750" algn="l">
              <a:buFont typeface="Arial" panose="020B0604020202020204" pitchFamily="34" charset="0"/>
              <a:buChar char="•"/>
            </a:pPr>
            <a:r>
              <a:rPr lang="en-US" b="0" i="0" dirty="0">
                <a:effectLst/>
                <a:latin typeface="proximasoft"/>
              </a:rPr>
              <a:t>Hydroxyzine 25-50 mg PO/IM q6-8h prn, </a:t>
            </a:r>
            <a:r>
              <a:rPr lang="en-US" b="1" i="0" dirty="0">
                <a:effectLst/>
                <a:latin typeface="proximasoft"/>
              </a:rPr>
              <a:t>or</a:t>
            </a:r>
            <a:endParaRPr lang="en-US" b="0" i="0" dirty="0">
              <a:effectLst/>
              <a:latin typeface="proximasoft"/>
            </a:endParaRPr>
          </a:p>
          <a:p>
            <a:pPr marL="742950" lvl="1" indent="-285750" algn="l">
              <a:buFont typeface="Arial" panose="020B0604020202020204" pitchFamily="34" charset="0"/>
              <a:buChar char="•"/>
            </a:pPr>
            <a:r>
              <a:rPr lang="en-US" b="0" i="0" dirty="0">
                <a:effectLst/>
                <a:latin typeface="proximasoft"/>
              </a:rPr>
              <a:t>Benzodiazepines should be used with caution if at all in the ED and prescriptions are not recommended</a:t>
            </a:r>
          </a:p>
          <a:p>
            <a:pPr marL="1143000" lvl="2" indent="-228600" algn="l">
              <a:buFont typeface="Arial" panose="020B0604020202020204" pitchFamily="34" charset="0"/>
              <a:buChar char="•"/>
            </a:pPr>
            <a:r>
              <a:rPr lang="en-US" b="0" i="0" dirty="0">
                <a:effectLst/>
                <a:latin typeface="proximasoft"/>
              </a:rPr>
              <a:t>Lorazepam 0.5-2 mg IV/IM/PO q1-4 prn</a:t>
            </a:r>
          </a:p>
          <a:p>
            <a:pPr marL="0" indent="0">
              <a:buNone/>
            </a:pPr>
            <a:endParaRPr lang="en-US" dirty="0"/>
          </a:p>
        </p:txBody>
      </p:sp>
    </p:spTree>
    <p:extLst>
      <p:ext uri="{BB962C8B-B14F-4D97-AF65-F5344CB8AC3E}">
        <p14:creationId xmlns:p14="http://schemas.microsoft.com/office/powerpoint/2010/main" val="1581537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A2BF-ABC8-B13F-35E4-6C63C9F7F198}"/>
              </a:ext>
            </a:extLst>
          </p:cNvPr>
          <p:cNvSpPr>
            <a:spLocks noGrp="1"/>
          </p:cNvSpPr>
          <p:nvPr>
            <p:ph type="title"/>
          </p:nvPr>
        </p:nvSpPr>
        <p:spPr/>
        <p:txBody>
          <a:bodyPr/>
          <a:lstStyle/>
          <a:p>
            <a:r>
              <a:rPr lang="en-US" dirty="0"/>
              <a:t>Symptomatic treatment </a:t>
            </a:r>
          </a:p>
        </p:txBody>
      </p:sp>
      <p:sp>
        <p:nvSpPr>
          <p:cNvPr id="3" name="Content Placeholder 2">
            <a:extLst>
              <a:ext uri="{FF2B5EF4-FFF2-40B4-BE49-F238E27FC236}">
                <a16:creationId xmlns:a16="http://schemas.microsoft.com/office/drawing/2014/main" id="{7AB742CC-63EE-3B2D-16C9-A5000700FB5E}"/>
              </a:ext>
            </a:extLst>
          </p:cNvPr>
          <p:cNvSpPr>
            <a:spLocks noGrp="1"/>
          </p:cNvSpPr>
          <p:nvPr>
            <p:ph idx="1"/>
          </p:nvPr>
        </p:nvSpPr>
        <p:spPr>
          <a:xfrm>
            <a:off x="1141412" y="2249486"/>
            <a:ext cx="9905999" cy="4388820"/>
          </a:xfrm>
        </p:spPr>
        <p:txBody>
          <a:bodyPr>
            <a:normAutofit/>
          </a:bodyPr>
          <a:lstStyle/>
          <a:p>
            <a:pPr lvl="1"/>
            <a:r>
              <a:rPr lang="en-US" b="0" i="0" dirty="0">
                <a:effectLst/>
                <a:latin typeface="proximasoft"/>
              </a:rPr>
              <a:t>Insomnia</a:t>
            </a:r>
          </a:p>
          <a:p>
            <a:pPr marL="1143000" lvl="2" indent="-228600" algn="l">
              <a:buFont typeface="Arial" panose="020B0604020202020204" pitchFamily="34" charset="0"/>
              <a:buChar char="•"/>
            </a:pPr>
            <a:r>
              <a:rPr lang="en-US" b="0" i="0" dirty="0">
                <a:effectLst/>
                <a:latin typeface="proximasoft"/>
              </a:rPr>
              <a:t>Doxepin 3 mg PO q24h at bedtime, may increase to 6 mg if needed</a:t>
            </a:r>
          </a:p>
          <a:p>
            <a:pPr marL="1143000" lvl="2" indent="-228600" algn="l">
              <a:buFont typeface="Arial" panose="020B0604020202020204" pitchFamily="34" charset="0"/>
              <a:buChar char="•"/>
            </a:pPr>
            <a:r>
              <a:rPr lang="en-US" b="0" i="0" dirty="0">
                <a:effectLst/>
                <a:latin typeface="proximasoft"/>
              </a:rPr>
              <a:t>Quetiapine 25-100 mg PO q24h at bedtime</a:t>
            </a:r>
          </a:p>
          <a:p>
            <a:pPr marL="1143000" lvl="2" indent="-228600" algn="l">
              <a:buFont typeface="Arial" panose="020B0604020202020204" pitchFamily="34" charset="0"/>
              <a:buChar char="•"/>
            </a:pPr>
            <a:r>
              <a:rPr lang="en-US" b="0" i="0" dirty="0">
                <a:effectLst/>
                <a:latin typeface="proximasoft"/>
              </a:rPr>
              <a:t>Trazodone 50-100 mg PO PO q24h 1 h before bedtime</a:t>
            </a:r>
          </a:p>
          <a:p>
            <a:pPr marL="742950" lvl="1" indent="-285750" algn="l">
              <a:buFont typeface="Arial" panose="020B0604020202020204" pitchFamily="34" charset="0"/>
              <a:buChar char="•"/>
            </a:pPr>
            <a:r>
              <a:rPr lang="en-US" b="0" i="0" dirty="0">
                <a:effectLst/>
                <a:latin typeface="proximasoft"/>
              </a:rPr>
              <a:t>Muscle relaxers</a:t>
            </a:r>
          </a:p>
          <a:p>
            <a:pPr marL="1143000" lvl="2" indent="-228600" algn="l">
              <a:buFont typeface="Arial" panose="020B0604020202020204" pitchFamily="34" charset="0"/>
              <a:buChar char="•"/>
            </a:pPr>
            <a:r>
              <a:rPr lang="en-US" b="0" i="0" dirty="0">
                <a:effectLst/>
                <a:latin typeface="proximasoft"/>
              </a:rPr>
              <a:t>Baclofen 5 mg PO q8h</a:t>
            </a:r>
          </a:p>
          <a:p>
            <a:pPr marL="0" indent="0">
              <a:buNone/>
            </a:pPr>
            <a:endParaRPr lang="en-US" dirty="0"/>
          </a:p>
        </p:txBody>
      </p:sp>
    </p:spTree>
    <p:extLst>
      <p:ext uri="{BB962C8B-B14F-4D97-AF65-F5344CB8AC3E}">
        <p14:creationId xmlns:p14="http://schemas.microsoft.com/office/powerpoint/2010/main" val="287149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0B8-2F9E-A830-6511-C8E7FA680FE0}"/>
              </a:ext>
            </a:extLst>
          </p:cNvPr>
          <p:cNvSpPr>
            <a:spLocks noGrp="1"/>
          </p:cNvSpPr>
          <p:nvPr>
            <p:ph type="title"/>
          </p:nvPr>
        </p:nvSpPr>
        <p:spPr/>
        <p:txBody>
          <a:bodyPr/>
          <a:lstStyle/>
          <a:p>
            <a:r>
              <a:rPr lang="en-US" dirty="0"/>
              <a:t>Symptomatic treatment</a:t>
            </a:r>
          </a:p>
        </p:txBody>
      </p:sp>
      <p:sp>
        <p:nvSpPr>
          <p:cNvPr id="3" name="Content Placeholder 2">
            <a:extLst>
              <a:ext uri="{FF2B5EF4-FFF2-40B4-BE49-F238E27FC236}">
                <a16:creationId xmlns:a16="http://schemas.microsoft.com/office/drawing/2014/main" id="{6B19AD42-50A5-DF08-4918-C911F0ECC564}"/>
              </a:ext>
            </a:extLst>
          </p:cNvPr>
          <p:cNvSpPr>
            <a:spLocks noGrp="1"/>
          </p:cNvSpPr>
          <p:nvPr>
            <p:ph idx="1"/>
          </p:nvPr>
        </p:nvSpPr>
        <p:spPr/>
        <p:txBody>
          <a:bodyPr/>
          <a:lstStyle/>
          <a:p>
            <a:pPr algn="l">
              <a:buFont typeface="Arial" panose="020B0604020202020204" pitchFamily="34" charset="0"/>
              <a:buChar char="•"/>
            </a:pPr>
            <a:r>
              <a:rPr lang="en-US" b="0" i="0" dirty="0">
                <a:effectLst/>
                <a:latin typeface="proximasoft"/>
              </a:rPr>
              <a:t>Consider the administration of a multivitamin, thiamine, and folate if the patient co-uses ethanol.</a:t>
            </a:r>
          </a:p>
          <a:p>
            <a:pPr algn="l">
              <a:buFont typeface="Arial" panose="020B0604020202020204" pitchFamily="34" charset="0"/>
              <a:buChar char="•"/>
            </a:pPr>
            <a:r>
              <a:rPr lang="en-US" b="0" i="0" dirty="0">
                <a:effectLst/>
                <a:latin typeface="proximasoft"/>
              </a:rPr>
              <a:t>Evaluate for and treat co-occurring medical/psychiatric/traumatic illnesses.</a:t>
            </a:r>
          </a:p>
          <a:p>
            <a:pPr algn="l">
              <a:buFont typeface="Arial" panose="020B0604020202020204" pitchFamily="34" charset="0"/>
              <a:buChar char="•"/>
            </a:pPr>
            <a:r>
              <a:rPr lang="en-US" b="0" i="0" dirty="0">
                <a:effectLst/>
                <a:latin typeface="proximasoft"/>
              </a:rPr>
              <a:t>If the patient screens positive for opioid use disorder, is in withdrawal, and is ready to make a change, then he/she may be a candidate for ED-initiated MOUD.</a:t>
            </a:r>
          </a:p>
          <a:p>
            <a:endParaRPr lang="en-US" dirty="0"/>
          </a:p>
        </p:txBody>
      </p:sp>
    </p:spTree>
    <p:extLst>
      <p:ext uri="{BB962C8B-B14F-4D97-AF65-F5344CB8AC3E}">
        <p14:creationId xmlns:p14="http://schemas.microsoft.com/office/powerpoint/2010/main" val="224056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94B3-2B05-051A-FF3D-0B4DD071E1B6}"/>
              </a:ext>
            </a:extLst>
          </p:cNvPr>
          <p:cNvSpPr>
            <a:spLocks noGrp="1"/>
          </p:cNvSpPr>
          <p:nvPr>
            <p:ph type="title"/>
          </p:nvPr>
        </p:nvSpPr>
        <p:spPr/>
        <p:txBody>
          <a:bodyPr/>
          <a:lstStyle/>
          <a:p>
            <a:r>
              <a:rPr lang="en-US" dirty="0"/>
              <a:t>Medications for opioid use disorder (</a:t>
            </a:r>
            <a:r>
              <a:rPr lang="en-US" dirty="0" err="1"/>
              <a:t>moud</a:t>
            </a:r>
            <a:r>
              <a:rPr lang="en-US" dirty="0"/>
              <a:t>)</a:t>
            </a:r>
          </a:p>
        </p:txBody>
      </p:sp>
      <p:sp>
        <p:nvSpPr>
          <p:cNvPr id="3" name="Content Placeholder 2">
            <a:extLst>
              <a:ext uri="{FF2B5EF4-FFF2-40B4-BE49-F238E27FC236}">
                <a16:creationId xmlns:a16="http://schemas.microsoft.com/office/drawing/2014/main" id="{5346E11A-C10D-F1FD-27F6-E86ACA06E5DF}"/>
              </a:ext>
            </a:extLst>
          </p:cNvPr>
          <p:cNvSpPr>
            <a:spLocks noGrp="1"/>
          </p:cNvSpPr>
          <p:nvPr>
            <p:ph idx="1"/>
          </p:nvPr>
        </p:nvSpPr>
        <p:spPr/>
        <p:txBody>
          <a:bodyPr>
            <a:normAutofit/>
          </a:bodyPr>
          <a:lstStyle/>
          <a:p>
            <a:r>
              <a:rPr lang="en-US" sz="2800" dirty="0"/>
              <a:t>Three FDA approved medications treating OUD</a:t>
            </a:r>
          </a:p>
          <a:p>
            <a:pPr lvl="1"/>
            <a:r>
              <a:rPr lang="en-US" sz="2800" dirty="0"/>
              <a:t>Buprenorphine</a:t>
            </a:r>
          </a:p>
          <a:p>
            <a:pPr lvl="1"/>
            <a:r>
              <a:rPr lang="en-US" sz="2800" dirty="0"/>
              <a:t>Methadone</a:t>
            </a:r>
          </a:p>
          <a:p>
            <a:pPr lvl="1"/>
            <a:r>
              <a:rPr lang="en-US" sz="2800" dirty="0"/>
              <a:t>Naltrexone (preferably extended release IM formulation) </a:t>
            </a:r>
          </a:p>
        </p:txBody>
      </p:sp>
    </p:spTree>
    <p:extLst>
      <p:ext uri="{BB962C8B-B14F-4D97-AF65-F5344CB8AC3E}">
        <p14:creationId xmlns:p14="http://schemas.microsoft.com/office/powerpoint/2010/main" val="189851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9882-CF42-8E39-F58F-1440C73D34F4}"/>
              </a:ext>
            </a:extLst>
          </p:cNvPr>
          <p:cNvSpPr>
            <a:spLocks noGrp="1"/>
          </p:cNvSpPr>
          <p:nvPr>
            <p:ph type="title"/>
          </p:nvPr>
        </p:nvSpPr>
        <p:spPr/>
        <p:txBody>
          <a:bodyPr/>
          <a:lstStyle/>
          <a:p>
            <a:r>
              <a:rPr lang="en-US" dirty="0"/>
              <a:t>Disclosures </a:t>
            </a:r>
          </a:p>
        </p:txBody>
      </p:sp>
      <p:sp>
        <p:nvSpPr>
          <p:cNvPr id="3" name="Content Placeholder 2">
            <a:extLst>
              <a:ext uri="{FF2B5EF4-FFF2-40B4-BE49-F238E27FC236}">
                <a16:creationId xmlns:a16="http://schemas.microsoft.com/office/drawing/2014/main" id="{19A41C64-755B-41B1-BE6E-342857E2E164}"/>
              </a:ext>
            </a:extLst>
          </p:cNvPr>
          <p:cNvSpPr>
            <a:spLocks noGrp="1"/>
          </p:cNvSpPr>
          <p:nvPr>
            <p:ph idx="1"/>
          </p:nvPr>
        </p:nvSpPr>
        <p:spPr/>
        <p:txBody>
          <a:bodyPr/>
          <a:lstStyle/>
          <a:p>
            <a:r>
              <a:rPr lang="en-US" dirty="0"/>
              <a:t>I have nothing to disclose.</a:t>
            </a:r>
          </a:p>
        </p:txBody>
      </p:sp>
    </p:spTree>
    <p:extLst>
      <p:ext uri="{BB962C8B-B14F-4D97-AF65-F5344CB8AC3E}">
        <p14:creationId xmlns:p14="http://schemas.microsoft.com/office/powerpoint/2010/main" val="3117053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E86E-971A-E3A7-720A-0E2B13F01A50}"/>
              </a:ext>
            </a:extLst>
          </p:cNvPr>
          <p:cNvSpPr>
            <a:spLocks noGrp="1"/>
          </p:cNvSpPr>
          <p:nvPr>
            <p:ph type="title"/>
          </p:nvPr>
        </p:nvSpPr>
        <p:spPr/>
        <p:txBody>
          <a:bodyPr/>
          <a:lstStyle/>
          <a:p>
            <a:r>
              <a:rPr lang="en-US" dirty="0"/>
              <a:t>Buprenorphine</a:t>
            </a:r>
          </a:p>
        </p:txBody>
      </p:sp>
      <p:sp>
        <p:nvSpPr>
          <p:cNvPr id="3" name="Content Placeholder 2">
            <a:extLst>
              <a:ext uri="{FF2B5EF4-FFF2-40B4-BE49-F238E27FC236}">
                <a16:creationId xmlns:a16="http://schemas.microsoft.com/office/drawing/2014/main" id="{24B5FBC5-1BBC-E2EE-FECF-65E1C2E6B77F}"/>
              </a:ext>
            </a:extLst>
          </p:cNvPr>
          <p:cNvSpPr>
            <a:spLocks noGrp="1"/>
          </p:cNvSpPr>
          <p:nvPr>
            <p:ph idx="1"/>
          </p:nvPr>
        </p:nvSpPr>
        <p:spPr>
          <a:xfrm>
            <a:off x="1141412" y="1674420"/>
            <a:ext cx="9905999" cy="4762005"/>
          </a:xfrm>
        </p:spPr>
        <p:txBody>
          <a:bodyPr>
            <a:normAutofit lnSpcReduction="10000"/>
          </a:bodyPr>
          <a:lstStyle/>
          <a:p>
            <a:r>
              <a:rPr lang="en-US" b="0" i="0" dirty="0">
                <a:effectLst/>
                <a:latin typeface="proximasoft"/>
              </a:rPr>
              <a:t>Buprenorphine is a partial agonist with high receptor affinity. </a:t>
            </a:r>
          </a:p>
          <a:p>
            <a:r>
              <a:rPr lang="en-US" b="0" i="0" dirty="0">
                <a:effectLst/>
                <a:latin typeface="proximasoft"/>
              </a:rPr>
              <a:t>Buprenorphine has a 15-30 min onset with peak effect at 1-4 h. </a:t>
            </a:r>
          </a:p>
          <a:p>
            <a:r>
              <a:rPr lang="en-US" b="0" i="0" dirty="0">
                <a:effectLst/>
                <a:latin typeface="proximasoft"/>
              </a:rPr>
              <a:t>Due to its low intrinsic receptor activity, there is a ceiling effect with respect to somnolence and respiratory depression. </a:t>
            </a:r>
          </a:p>
          <a:p>
            <a:r>
              <a:rPr lang="en-US" b="0" i="0" dirty="0">
                <a:effectLst/>
                <a:latin typeface="proximasoft"/>
              </a:rPr>
              <a:t>It has a dose-dependent duration of action due to its slow release from the mu receptor. </a:t>
            </a:r>
          </a:p>
          <a:p>
            <a:r>
              <a:rPr lang="en-US" b="0" i="0" dirty="0">
                <a:effectLst/>
                <a:latin typeface="proximasoft"/>
              </a:rPr>
              <a:t>This means a single large dose of buprenorphine can safely occupy and partially activate the mu receptor protecting the patient from insults by full agonists while incurring essentially no risk of respiratory depression or somnolence unless the co-ingestion of alcohol or sedative-hypnotics occurs.</a:t>
            </a:r>
          </a:p>
          <a:p>
            <a:endParaRPr lang="en-US" dirty="0"/>
          </a:p>
        </p:txBody>
      </p:sp>
    </p:spTree>
    <p:extLst>
      <p:ext uri="{BB962C8B-B14F-4D97-AF65-F5344CB8AC3E}">
        <p14:creationId xmlns:p14="http://schemas.microsoft.com/office/powerpoint/2010/main" val="3431723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285B3-575A-B3EB-5BB4-75089D403C41}"/>
              </a:ext>
            </a:extLst>
          </p:cNvPr>
          <p:cNvSpPr>
            <a:spLocks noGrp="1"/>
          </p:cNvSpPr>
          <p:nvPr>
            <p:ph type="title"/>
          </p:nvPr>
        </p:nvSpPr>
        <p:spPr/>
        <p:txBody>
          <a:bodyPr/>
          <a:lstStyle/>
          <a:p>
            <a:r>
              <a:rPr lang="en-US" dirty="0"/>
              <a:t>Buprenorphine initiation</a:t>
            </a:r>
          </a:p>
        </p:txBody>
      </p:sp>
      <p:sp>
        <p:nvSpPr>
          <p:cNvPr id="3" name="Content Placeholder 2">
            <a:extLst>
              <a:ext uri="{FF2B5EF4-FFF2-40B4-BE49-F238E27FC236}">
                <a16:creationId xmlns:a16="http://schemas.microsoft.com/office/drawing/2014/main" id="{01E7324C-CD55-CC61-A014-4EAD4757D5E7}"/>
              </a:ext>
            </a:extLst>
          </p:cNvPr>
          <p:cNvSpPr>
            <a:spLocks noGrp="1"/>
          </p:cNvSpPr>
          <p:nvPr>
            <p:ph idx="1"/>
          </p:nvPr>
        </p:nvSpPr>
        <p:spPr/>
        <p:txBody>
          <a:bodyPr/>
          <a:lstStyle/>
          <a:p>
            <a:r>
              <a:rPr lang="en-US" dirty="0"/>
              <a:t>Standard buprenorphine induction (Traditional).</a:t>
            </a:r>
          </a:p>
          <a:p>
            <a:r>
              <a:rPr lang="en-US" dirty="0"/>
              <a:t>Low dose cross taper induction. </a:t>
            </a:r>
          </a:p>
          <a:p>
            <a:r>
              <a:rPr lang="en-US" dirty="0"/>
              <a:t>High dose buprenorphine induction.</a:t>
            </a:r>
          </a:p>
          <a:p>
            <a:r>
              <a:rPr lang="en-US" dirty="0"/>
              <a:t>Extended release buprenorphine injection</a:t>
            </a:r>
          </a:p>
        </p:txBody>
      </p:sp>
    </p:spTree>
    <p:extLst>
      <p:ext uri="{BB962C8B-B14F-4D97-AF65-F5344CB8AC3E}">
        <p14:creationId xmlns:p14="http://schemas.microsoft.com/office/powerpoint/2010/main" val="2657044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C430-3CB9-2BD5-D144-3F3119F87F6F}"/>
              </a:ext>
            </a:extLst>
          </p:cNvPr>
          <p:cNvSpPr>
            <a:spLocks noGrp="1"/>
          </p:cNvSpPr>
          <p:nvPr>
            <p:ph type="title"/>
          </p:nvPr>
        </p:nvSpPr>
        <p:spPr/>
        <p:txBody>
          <a:bodyPr/>
          <a:lstStyle/>
          <a:p>
            <a:r>
              <a:rPr lang="en-US" dirty="0"/>
              <a:t>Standard induction</a:t>
            </a:r>
          </a:p>
        </p:txBody>
      </p:sp>
      <p:sp>
        <p:nvSpPr>
          <p:cNvPr id="3" name="Content Placeholder 2">
            <a:extLst>
              <a:ext uri="{FF2B5EF4-FFF2-40B4-BE49-F238E27FC236}">
                <a16:creationId xmlns:a16="http://schemas.microsoft.com/office/drawing/2014/main" id="{1B81BFCC-0B44-7A66-7C16-64A4CD02A826}"/>
              </a:ext>
            </a:extLst>
          </p:cNvPr>
          <p:cNvSpPr>
            <a:spLocks noGrp="1"/>
          </p:cNvSpPr>
          <p:nvPr>
            <p:ph idx="1"/>
          </p:nvPr>
        </p:nvSpPr>
        <p:spPr/>
        <p:txBody>
          <a:bodyPr/>
          <a:lstStyle/>
          <a:p>
            <a:r>
              <a:rPr lang="en-US" sz="2400" kern="0" dirty="0">
                <a:effectLst/>
                <a:ea typeface="Times New Roman" panose="02020603050405020304" pitchFamily="18" charset="0"/>
                <a:cs typeface="Times New Roman" panose="02020603050405020304" pitchFamily="18" charset="0"/>
              </a:rPr>
              <a:t>Traditional buprenorphine starts involve stopping the full agonist opioid and waiting for generally moderate withdrawal symptoms before taking the first dose of buprenorphine</a:t>
            </a:r>
            <a:r>
              <a:rPr lang="en-US" sz="2400" kern="0" dirty="0">
                <a:ea typeface="Times New Roman" panose="02020603050405020304" pitchFamily="18" charset="0"/>
                <a:cs typeface="Times New Roman" panose="02020603050405020304" pitchFamily="18" charset="0"/>
              </a:rPr>
              <a:t>.</a:t>
            </a:r>
          </a:p>
          <a:p>
            <a:r>
              <a:rPr lang="en-US" kern="0" dirty="0">
                <a:ea typeface="Times New Roman" panose="02020603050405020304" pitchFamily="18" charset="0"/>
                <a:cs typeface="Times New Roman" panose="02020603050405020304" pitchFamily="18" charset="0"/>
              </a:rPr>
              <a:t>With short acting full agonist opioids such as oxycodone, morphine, hydrocodone, about 8-12 hours. </a:t>
            </a:r>
            <a:endParaRPr lang="en-US" sz="2400" kern="0" dirty="0">
              <a:ea typeface="Times New Roman" panose="02020603050405020304" pitchFamily="18" charset="0"/>
              <a:cs typeface="Times New Roman" panose="02020603050405020304" pitchFamily="18" charset="0"/>
            </a:endParaRPr>
          </a:p>
          <a:p>
            <a:r>
              <a:rPr lang="en-US" dirty="0"/>
              <a:t>For longer acting medications such as Methadone or High Potency Synthetic Opioids (HPSO) 72 hour plus. </a:t>
            </a:r>
          </a:p>
        </p:txBody>
      </p:sp>
    </p:spTree>
    <p:extLst>
      <p:ext uri="{BB962C8B-B14F-4D97-AF65-F5344CB8AC3E}">
        <p14:creationId xmlns:p14="http://schemas.microsoft.com/office/powerpoint/2010/main" val="2907554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2F49-C982-3229-FA47-959BFB7608FC}"/>
              </a:ext>
            </a:extLst>
          </p:cNvPr>
          <p:cNvSpPr>
            <a:spLocks noGrp="1"/>
          </p:cNvSpPr>
          <p:nvPr>
            <p:ph type="title"/>
          </p:nvPr>
        </p:nvSpPr>
        <p:spPr>
          <a:xfrm>
            <a:off x="1143001" y="-129628"/>
            <a:ext cx="9905998" cy="1032153"/>
          </a:xfrm>
        </p:spPr>
        <p:txBody>
          <a:bodyPr/>
          <a:lstStyle/>
          <a:p>
            <a:r>
              <a:rPr lang="en-US" dirty="0"/>
              <a:t>Standard induction</a:t>
            </a:r>
          </a:p>
        </p:txBody>
      </p:sp>
      <p:pic>
        <p:nvPicPr>
          <p:cNvPr id="5" name="Content Placeholder 4">
            <a:extLst>
              <a:ext uri="{FF2B5EF4-FFF2-40B4-BE49-F238E27FC236}">
                <a16:creationId xmlns:a16="http://schemas.microsoft.com/office/drawing/2014/main" id="{1B469518-2F3D-44E0-6F72-1488A5100A1E}"/>
              </a:ext>
            </a:extLst>
          </p:cNvPr>
          <p:cNvPicPr>
            <a:picLocks noGrp="1" noChangeAspect="1"/>
          </p:cNvPicPr>
          <p:nvPr>
            <p:ph idx="1"/>
          </p:nvPr>
        </p:nvPicPr>
        <p:blipFill>
          <a:blip r:embed="rId2"/>
          <a:stretch>
            <a:fillRect/>
          </a:stretch>
        </p:blipFill>
        <p:spPr>
          <a:xfrm>
            <a:off x="1318161" y="902525"/>
            <a:ext cx="2379852" cy="5332020"/>
          </a:xfrm>
        </p:spPr>
      </p:pic>
      <p:pic>
        <p:nvPicPr>
          <p:cNvPr id="7" name="Picture 6">
            <a:extLst>
              <a:ext uri="{FF2B5EF4-FFF2-40B4-BE49-F238E27FC236}">
                <a16:creationId xmlns:a16="http://schemas.microsoft.com/office/drawing/2014/main" id="{629CD35D-D2AE-F022-EC93-5DD632D1D787}"/>
              </a:ext>
            </a:extLst>
          </p:cNvPr>
          <p:cNvPicPr>
            <a:picLocks noChangeAspect="1"/>
          </p:cNvPicPr>
          <p:nvPr/>
        </p:nvPicPr>
        <p:blipFill>
          <a:blip r:embed="rId3"/>
          <a:stretch>
            <a:fillRect/>
          </a:stretch>
        </p:blipFill>
        <p:spPr>
          <a:xfrm>
            <a:off x="3873173" y="692232"/>
            <a:ext cx="5524500" cy="5067300"/>
          </a:xfrm>
          <a:prstGeom prst="rect">
            <a:avLst/>
          </a:prstGeom>
        </p:spPr>
      </p:pic>
    </p:spTree>
    <p:extLst>
      <p:ext uri="{BB962C8B-B14F-4D97-AF65-F5344CB8AC3E}">
        <p14:creationId xmlns:p14="http://schemas.microsoft.com/office/powerpoint/2010/main" val="1718015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ABF0-FC2A-8758-4A49-553FED93676A}"/>
              </a:ext>
            </a:extLst>
          </p:cNvPr>
          <p:cNvSpPr>
            <a:spLocks noGrp="1"/>
          </p:cNvSpPr>
          <p:nvPr>
            <p:ph type="title"/>
          </p:nvPr>
        </p:nvSpPr>
        <p:spPr/>
        <p:txBody>
          <a:bodyPr/>
          <a:lstStyle/>
          <a:p>
            <a:r>
              <a:rPr lang="en-US" dirty="0"/>
              <a:t>Low dose induction</a:t>
            </a:r>
          </a:p>
        </p:txBody>
      </p:sp>
      <p:sp>
        <p:nvSpPr>
          <p:cNvPr id="3" name="Content Placeholder 2">
            <a:extLst>
              <a:ext uri="{FF2B5EF4-FFF2-40B4-BE49-F238E27FC236}">
                <a16:creationId xmlns:a16="http://schemas.microsoft.com/office/drawing/2014/main" id="{5F21E83A-9616-D698-DF1A-C0D3AA78D39E}"/>
              </a:ext>
            </a:extLst>
          </p:cNvPr>
          <p:cNvSpPr>
            <a:spLocks noGrp="1"/>
          </p:cNvSpPr>
          <p:nvPr>
            <p:ph idx="1"/>
          </p:nvPr>
        </p:nvSpPr>
        <p:spPr/>
        <p:txBody>
          <a:bodyPr/>
          <a:lstStyle/>
          <a:p>
            <a:r>
              <a:rPr lang="en-US" sz="2400" kern="0" dirty="0">
                <a:effectLst/>
                <a:latin typeface="Roboto" panose="02000000000000000000" pitchFamily="2" charset="0"/>
                <a:ea typeface="Times New Roman" panose="02020603050405020304" pitchFamily="18" charset="0"/>
                <a:cs typeface="Times New Roman" panose="02020603050405020304" pitchFamily="18" charset="0"/>
              </a:rPr>
              <a:t>In patients who are unable to stop full opioid agonists, such as individuals being treated for acute pain, low-dose initiation of buprenorphine is another option to avoid periods of withdrawal. </a:t>
            </a:r>
          </a:p>
          <a:p>
            <a:r>
              <a:rPr lang="en-US" sz="2400" kern="0" dirty="0">
                <a:effectLst/>
                <a:latin typeface="Roboto" panose="02000000000000000000" pitchFamily="2" charset="0"/>
                <a:ea typeface="Times New Roman" panose="02020603050405020304" pitchFamily="18" charset="0"/>
                <a:cs typeface="Times New Roman" panose="02020603050405020304" pitchFamily="18" charset="0"/>
              </a:rPr>
              <a:t>Using this low-dose approach, low doses of buprenorphine are administered and slowly increased each day while the full opioid agonist is continued.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42664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B22BE4-37F3-C2FC-119E-E4E5452873D4}"/>
              </a:ext>
            </a:extLst>
          </p:cNvPr>
          <p:cNvPicPr>
            <a:picLocks noChangeAspect="1"/>
          </p:cNvPicPr>
          <p:nvPr/>
        </p:nvPicPr>
        <p:blipFill>
          <a:blip r:embed="rId2"/>
          <a:stretch>
            <a:fillRect/>
          </a:stretch>
        </p:blipFill>
        <p:spPr>
          <a:xfrm>
            <a:off x="1698171" y="356260"/>
            <a:ext cx="8657112" cy="6080166"/>
          </a:xfrm>
          <a:prstGeom prst="rect">
            <a:avLst/>
          </a:prstGeom>
        </p:spPr>
      </p:pic>
    </p:spTree>
    <p:extLst>
      <p:ext uri="{BB962C8B-B14F-4D97-AF65-F5344CB8AC3E}">
        <p14:creationId xmlns:p14="http://schemas.microsoft.com/office/powerpoint/2010/main" val="1637629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EC0859-407C-5CF3-5D62-E0DC8561B871}"/>
              </a:ext>
            </a:extLst>
          </p:cNvPr>
          <p:cNvPicPr>
            <a:picLocks noChangeAspect="1"/>
          </p:cNvPicPr>
          <p:nvPr/>
        </p:nvPicPr>
        <p:blipFill>
          <a:blip r:embed="rId2"/>
          <a:stretch>
            <a:fillRect/>
          </a:stretch>
        </p:blipFill>
        <p:spPr>
          <a:xfrm>
            <a:off x="2196935" y="154380"/>
            <a:ext cx="7137070" cy="6424550"/>
          </a:xfrm>
          <a:prstGeom prst="rect">
            <a:avLst/>
          </a:prstGeom>
        </p:spPr>
      </p:pic>
    </p:spTree>
    <p:extLst>
      <p:ext uri="{BB962C8B-B14F-4D97-AF65-F5344CB8AC3E}">
        <p14:creationId xmlns:p14="http://schemas.microsoft.com/office/powerpoint/2010/main" val="3321029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E76D-0210-C14E-1F68-865B328F6550}"/>
              </a:ext>
            </a:extLst>
          </p:cNvPr>
          <p:cNvSpPr>
            <a:spLocks noGrp="1"/>
          </p:cNvSpPr>
          <p:nvPr>
            <p:ph type="title"/>
          </p:nvPr>
        </p:nvSpPr>
        <p:spPr>
          <a:xfrm>
            <a:off x="1141412" y="191006"/>
            <a:ext cx="9905998" cy="1982178"/>
          </a:xfrm>
        </p:spPr>
        <p:txBody>
          <a:bodyPr/>
          <a:lstStyle/>
          <a:p>
            <a:r>
              <a:rPr lang="en-US" dirty="0"/>
              <a:t>High dose induction</a:t>
            </a:r>
          </a:p>
        </p:txBody>
      </p:sp>
      <p:sp>
        <p:nvSpPr>
          <p:cNvPr id="3" name="Content Placeholder 2">
            <a:extLst>
              <a:ext uri="{FF2B5EF4-FFF2-40B4-BE49-F238E27FC236}">
                <a16:creationId xmlns:a16="http://schemas.microsoft.com/office/drawing/2014/main" id="{4EA802F6-D7CB-AEC1-6140-B04679100756}"/>
              </a:ext>
            </a:extLst>
          </p:cNvPr>
          <p:cNvSpPr>
            <a:spLocks noGrp="1"/>
          </p:cNvSpPr>
          <p:nvPr>
            <p:ph idx="1"/>
          </p:nvPr>
        </p:nvSpPr>
        <p:spPr>
          <a:xfrm>
            <a:off x="1141412" y="2363190"/>
            <a:ext cx="9905999" cy="3895106"/>
          </a:xfrm>
        </p:spPr>
        <p:txBody>
          <a:bodyPr>
            <a:normAutofit/>
          </a:bodyPr>
          <a:lstStyle/>
          <a:p>
            <a:pPr marL="0" marR="0" fontAlgn="base">
              <a:spcBef>
                <a:spcPts val="0"/>
              </a:spcBef>
              <a:spcAft>
                <a:spcPts val="0"/>
              </a:spcAft>
            </a:pPr>
            <a:r>
              <a:rPr lang="en-US" sz="2400" dirty="0">
                <a:effectLst/>
                <a:latin typeface="Roboto" panose="02000000000000000000" pitchFamily="2" charset="0"/>
                <a:ea typeface="Times New Roman" panose="02020603050405020304" pitchFamily="18" charset="0"/>
              </a:rPr>
              <a:t>High-dose buprenorphine start, is a variation of traditional initiation in which higher doses of buprenorphine are used with each dose. </a:t>
            </a:r>
          </a:p>
          <a:p>
            <a:pPr marL="0" marR="0" fontAlgn="base">
              <a:spcBef>
                <a:spcPts val="0"/>
              </a:spcBef>
              <a:spcAft>
                <a:spcPts val="0"/>
              </a:spcAft>
            </a:pPr>
            <a:r>
              <a:rPr lang="en-US" sz="2400" dirty="0">
                <a:effectLst/>
                <a:latin typeface="Roboto" panose="02000000000000000000" pitchFamily="2" charset="0"/>
                <a:ea typeface="Times New Roman" panose="02020603050405020304" pitchFamily="18" charset="0"/>
              </a:rPr>
              <a:t>This adaptation can be considered as a means to align buprenorphine initiations with the heightened opioid tolerance that develops through regular HPSO use.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587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49CB-A1B5-B9BF-B977-F402EC5E63F8}"/>
              </a:ext>
            </a:extLst>
          </p:cNvPr>
          <p:cNvSpPr>
            <a:spLocks noGrp="1"/>
          </p:cNvSpPr>
          <p:nvPr>
            <p:ph type="title"/>
          </p:nvPr>
        </p:nvSpPr>
        <p:spPr/>
        <p:txBody>
          <a:bodyPr/>
          <a:lstStyle/>
          <a:p>
            <a:r>
              <a:rPr lang="en-US" dirty="0"/>
              <a:t>High dose induction</a:t>
            </a:r>
          </a:p>
        </p:txBody>
      </p:sp>
      <p:sp>
        <p:nvSpPr>
          <p:cNvPr id="3" name="Content Placeholder 2">
            <a:extLst>
              <a:ext uri="{FF2B5EF4-FFF2-40B4-BE49-F238E27FC236}">
                <a16:creationId xmlns:a16="http://schemas.microsoft.com/office/drawing/2014/main" id="{3FE5C7D1-6CDE-495D-D948-D63F9B49DE5F}"/>
              </a:ext>
            </a:extLst>
          </p:cNvPr>
          <p:cNvSpPr>
            <a:spLocks noGrp="1"/>
          </p:cNvSpPr>
          <p:nvPr>
            <p:ph idx="1"/>
          </p:nvPr>
        </p:nvSpPr>
        <p:spPr/>
        <p:txBody>
          <a:bodyPr>
            <a:normAutofit fontScale="92500"/>
          </a:bodyPr>
          <a:lstStyle/>
          <a:p>
            <a:pPr marL="0" marR="0" fontAlgn="base">
              <a:spcBef>
                <a:spcPts val="0"/>
              </a:spcBef>
              <a:spcAft>
                <a:spcPts val="0"/>
              </a:spcAft>
            </a:pPr>
            <a:r>
              <a:rPr lang="en-US" sz="2400" dirty="0">
                <a:effectLst/>
                <a:latin typeface="Roboto" panose="02000000000000000000" pitchFamily="2" charset="0"/>
                <a:ea typeface="Times New Roman" panose="02020603050405020304" pitchFamily="18" charset="0"/>
              </a:rPr>
              <a:t>The process still involves stopping all opioids and waiting for significant symptoms of opioid withdrawal (COWS &gt;8 with objective signs of opioid withdrawal) prior to starting buprenorphine (</a:t>
            </a:r>
            <a:r>
              <a:rPr lang="en-US" sz="2400" b="1" u="none" strike="noStrike" dirty="0">
                <a:effectLst/>
                <a:latin typeface="inherit"/>
                <a:ea typeface="Times New Roman" panose="02020603050405020304" pitchFamily="18" charset="0"/>
                <a:hlinkClick r:id="rId2">
                  <a:extLst>
                    <a:ext uri="{A12FA001-AC4F-418D-AE19-62706E023703}">
                      <ahyp:hlinkClr xmlns:ahyp="http://schemas.microsoft.com/office/drawing/2018/hyperlinkcolor" val="tx"/>
                    </a:ext>
                  </a:extLst>
                </a:hlinkClick>
              </a:rPr>
              <a:t>Herring 2021</a:t>
            </a:r>
            <a:r>
              <a:rPr lang="en-US" sz="2400" dirty="0">
                <a:effectLst/>
                <a:latin typeface="Roboto" panose="02000000000000000000" pitchFamily="2" charset="0"/>
                <a:ea typeface="Times New Roman" panose="02020603050405020304" pitchFamily="18" charset="0"/>
              </a:rPr>
              <a:t>, </a:t>
            </a:r>
            <a:r>
              <a:rPr lang="en-US" sz="2400" b="1" u="none" strike="noStrike" dirty="0">
                <a:effectLst/>
                <a:latin typeface="inherit"/>
                <a:ea typeface="Times New Roman" panose="02020603050405020304" pitchFamily="18" charset="0"/>
                <a:hlinkClick r:id="rId3">
                  <a:extLst>
                    <a:ext uri="{A12FA001-AC4F-418D-AE19-62706E023703}">
                      <ahyp:hlinkClr xmlns:ahyp="http://schemas.microsoft.com/office/drawing/2018/hyperlinkcolor" val="tx"/>
                    </a:ext>
                  </a:extLst>
                </a:hlinkClick>
              </a:rPr>
              <a:t>Snyder 2023</a:t>
            </a:r>
            <a:r>
              <a:rPr lang="en-US" sz="2400" dirty="0">
                <a:effectLst/>
                <a:latin typeface="Roboto" panose="02000000000000000000" pitchFamily="2"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2400" dirty="0">
                <a:effectLst/>
                <a:latin typeface="Roboto" panose="02000000000000000000" pitchFamily="2" charset="0"/>
                <a:ea typeface="Times New Roman" panose="02020603050405020304" pitchFamily="18" charset="0"/>
              </a:rPr>
              <a:t>In recommends patients wait at least 48 hours following the last HPSO use and for at least one objective sign of opioid withdrawal (</a:t>
            </a:r>
            <a:r>
              <a:rPr lang="en-US" sz="2400" dirty="0" err="1">
                <a:effectLst/>
                <a:latin typeface="Roboto" panose="02000000000000000000" pitchFamily="2" charset="0"/>
                <a:ea typeface="Times New Roman" panose="02020603050405020304" pitchFamily="18" charset="0"/>
              </a:rPr>
              <a:t>e,g</a:t>
            </a:r>
            <a:r>
              <a:rPr lang="en-US" sz="2400" dirty="0">
                <a:effectLst/>
                <a:latin typeface="Roboto" panose="02000000000000000000" pitchFamily="2" charset="0"/>
                <a:ea typeface="Times New Roman" panose="02020603050405020304" pitchFamily="18" charset="0"/>
              </a:rPr>
              <a:t>,, mydriasis or piloerection) before starting buprenorphine. </a:t>
            </a:r>
            <a:endParaRPr lang="en-US" sz="24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2400" dirty="0">
                <a:effectLst/>
                <a:latin typeface="Roboto" panose="02000000000000000000" pitchFamily="2" charset="0"/>
                <a:ea typeface="Times New Roman" panose="02020603050405020304" pitchFamily="18" charset="0"/>
              </a:rPr>
              <a:t>At that point, 8-16mg of buprenorphine is given and repeated every 2 hours to a maximum of 24-32 mg of buprenorphine on the first day.</a:t>
            </a:r>
            <a:endParaRPr lang="en-US" dirty="0"/>
          </a:p>
          <a:p>
            <a:endParaRPr lang="en-US" dirty="0"/>
          </a:p>
        </p:txBody>
      </p:sp>
    </p:spTree>
    <p:extLst>
      <p:ext uri="{BB962C8B-B14F-4D97-AF65-F5344CB8AC3E}">
        <p14:creationId xmlns:p14="http://schemas.microsoft.com/office/powerpoint/2010/main" val="3483168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113D-667B-C996-1FEF-1B0DABDACD13}"/>
              </a:ext>
            </a:extLst>
          </p:cNvPr>
          <p:cNvSpPr>
            <a:spLocks noGrp="1"/>
          </p:cNvSpPr>
          <p:nvPr>
            <p:ph type="title"/>
          </p:nvPr>
        </p:nvSpPr>
        <p:spPr/>
        <p:txBody>
          <a:bodyPr/>
          <a:lstStyle/>
          <a:p>
            <a:r>
              <a:rPr lang="en-US" dirty="0"/>
              <a:t>High dose induction</a:t>
            </a:r>
          </a:p>
        </p:txBody>
      </p:sp>
      <p:sp>
        <p:nvSpPr>
          <p:cNvPr id="3" name="Content Placeholder 2">
            <a:extLst>
              <a:ext uri="{FF2B5EF4-FFF2-40B4-BE49-F238E27FC236}">
                <a16:creationId xmlns:a16="http://schemas.microsoft.com/office/drawing/2014/main" id="{0C689931-E4F5-90C6-8D97-F87B0607ADC1}"/>
              </a:ext>
            </a:extLst>
          </p:cNvPr>
          <p:cNvSpPr>
            <a:spLocks noGrp="1"/>
          </p:cNvSpPr>
          <p:nvPr>
            <p:ph idx="1"/>
          </p:nvPr>
        </p:nvSpPr>
        <p:spPr/>
        <p:txBody>
          <a:bodyPr/>
          <a:lstStyle/>
          <a:p>
            <a:r>
              <a:rPr lang="en-US" dirty="0"/>
              <a:t>This method is useful in cases of patients presenting to the ED after opioid withdrawal inducted by Naloxone given in the field due to overdose. </a:t>
            </a:r>
          </a:p>
        </p:txBody>
      </p:sp>
    </p:spTree>
    <p:extLst>
      <p:ext uri="{BB962C8B-B14F-4D97-AF65-F5344CB8AC3E}">
        <p14:creationId xmlns:p14="http://schemas.microsoft.com/office/powerpoint/2010/main" val="162487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0F34-5E63-6221-E021-2613B9B97245}"/>
              </a:ext>
            </a:extLst>
          </p:cNvPr>
          <p:cNvSpPr>
            <a:spLocks noGrp="1"/>
          </p:cNvSpPr>
          <p:nvPr>
            <p:ph type="title"/>
          </p:nvPr>
        </p:nvSpPr>
        <p:spPr/>
        <p:txBody>
          <a:bodyPr/>
          <a:lstStyle/>
          <a:p>
            <a:r>
              <a:rPr lang="en-US" dirty="0"/>
              <a:t>Objectives of lecture</a:t>
            </a:r>
          </a:p>
        </p:txBody>
      </p:sp>
      <p:sp>
        <p:nvSpPr>
          <p:cNvPr id="3" name="Content Placeholder 2">
            <a:extLst>
              <a:ext uri="{FF2B5EF4-FFF2-40B4-BE49-F238E27FC236}">
                <a16:creationId xmlns:a16="http://schemas.microsoft.com/office/drawing/2014/main" id="{9A7C43D4-AA51-55EE-A544-0C6183150147}"/>
              </a:ext>
            </a:extLst>
          </p:cNvPr>
          <p:cNvSpPr>
            <a:spLocks noGrp="1"/>
          </p:cNvSpPr>
          <p:nvPr>
            <p:ph idx="1"/>
          </p:nvPr>
        </p:nvSpPr>
        <p:spPr/>
        <p:txBody>
          <a:bodyPr/>
          <a:lstStyle/>
          <a:p>
            <a:r>
              <a:rPr lang="en-US" dirty="0"/>
              <a:t>Diagnosing Opioid Use Disorders (OUD)</a:t>
            </a:r>
          </a:p>
          <a:p>
            <a:r>
              <a:rPr lang="en-US" dirty="0"/>
              <a:t>Diagnosing opioid withdrawal syndrome</a:t>
            </a:r>
          </a:p>
          <a:p>
            <a:r>
              <a:rPr lang="en-US" dirty="0"/>
              <a:t>Medications for Opioid Use Disorder (MOUD)</a:t>
            </a:r>
          </a:p>
          <a:p>
            <a:r>
              <a:rPr lang="en-US" dirty="0"/>
              <a:t>Treatment of Stimulant Overdose (Overamping) and Stimulant Use disorder</a:t>
            </a:r>
          </a:p>
          <a:p>
            <a:r>
              <a:rPr lang="en-US" dirty="0" err="1"/>
              <a:t>Nitazines</a:t>
            </a:r>
            <a:r>
              <a:rPr lang="en-US" dirty="0"/>
              <a:t> the new drug on the block</a:t>
            </a:r>
          </a:p>
          <a:p>
            <a:pPr marL="0" indent="0">
              <a:buNone/>
            </a:pPr>
            <a:endParaRPr lang="en-US" dirty="0"/>
          </a:p>
        </p:txBody>
      </p:sp>
    </p:spTree>
    <p:extLst>
      <p:ext uri="{BB962C8B-B14F-4D97-AF65-F5344CB8AC3E}">
        <p14:creationId xmlns:p14="http://schemas.microsoft.com/office/powerpoint/2010/main" val="2024413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C758D4-B2ED-D76B-9712-5D64CCB06113}"/>
              </a:ext>
            </a:extLst>
          </p:cNvPr>
          <p:cNvPicPr>
            <a:picLocks noChangeAspect="1"/>
          </p:cNvPicPr>
          <p:nvPr/>
        </p:nvPicPr>
        <p:blipFill>
          <a:blip r:embed="rId2"/>
          <a:stretch>
            <a:fillRect/>
          </a:stretch>
        </p:blipFill>
        <p:spPr>
          <a:xfrm>
            <a:off x="3136900" y="323850"/>
            <a:ext cx="5918200" cy="6210300"/>
          </a:xfrm>
          <a:prstGeom prst="rect">
            <a:avLst/>
          </a:prstGeom>
        </p:spPr>
      </p:pic>
    </p:spTree>
    <p:extLst>
      <p:ext uri="{BB962C8B-B14F-4D97-AF65-F5344CB8AC3E}">
        <p14:creationId xmlns:p14="http://schemas.microsoft.com/office/powerpoint/2010/main" val="3002146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141AD-CB54-096E-9075-B3779146DCF8}"/>
              </a:ext>
            </a:extLst>
          </p:cNvPr>
          <p:cNvSpPr>
            <a:spLocks noGrp="1"/>
          </p:cNvSpPr>
          <p:nvPr>
            <p:ph type="title"/>
          </p:nvPr>
        </p:nvSpPr>
        <p:spPr/>
        <p:txBody>
          <a:bodyPr/>
          <a:lstStyle/>
          <a:p>
            <a:r>
              <a:rPr lang="en-US" dirty="0"/>
              <a:t>Injectable buprenorphine for induction</a:t>
            </a:r>
          </a:p>
        </p:txBody>
      </p:sp>
      <p:sp>
        <p:nvSpPr>
          <p:cNvPr id="3" name="Content Placeholder 2">
            <a:extLst>
              <a:ext uri="{FF2B5EF4-FFF2-40B4-BE49-F238E27FC236}">
                <a16:creationId xmlns:a16="http://schemas.microsoft.com/office/drawing/2014/main" id="{1BFD2094-6766-893B-89FF-67EF8D484D74}"/>
              </a:ext>
            </a:extLst>
          </p:cNvPr>
          <p:cNvSpPr>
            <a:spLocks noGrp="1"/>
          </p:cNvSpPr>
          <p:nvPr>
            <p:ph idx="1"/>
          </p:nvPr>
        </p:nvSpPr>
        <p:spPr/>
        <p:txBody>
          <a:bodyPr/>
          <a:lstStyle/>
          <a:p>
            <a:r>
              <a:rPr lang="en-US" dirty="0"/>
              <a:t>In patients in mild withdrawal COWS of 4-7 there is one non randomized study that shows minimal adverse reactions and good results with an injection of a 7 day extended release formulation of buprenorphine (</a:t>
            </a:r>
            <a:r>
              <a:rPr lang="en-US" dirty="0" err="1"/>
              <a:t>Brixadi</a:t>
            </a:r>
            <a:r>
              <a:rPr lang="en-US" dirty="0"/>
              <a:t>®️).</a:t>
            </a:r>
          </a:p>
          <a:p>
            <a:r>
              <a:rPr lang="en-US" dirty="0"/>
              <a:t>This will allow faster induction, minimal risk of buprenorphine induced precipitated withdrawal and no need for an outpatient buprenorphine prescription from the ED if you can arrange addiction follow up within 7 days. </a:t>
            </a:r>
          </a:p>
        </p:txBody>
      </p:sp>
    </p:spTree>
    <p:extLst>
      <p:ext uri="{BB962C8B-B14F-4D97-AF65-F5344CB8AC3E}">
        <p14:creationId xmlns:p14="http://schemas.microsoft.com/office/powerpoint/2010/main" val="3790459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6BE9-E3C1-2F63-C087-1E55C58A4A06}"/>
              </a:ext>
            </a:extLst>
          </p:cNvPr>
          <p:cNvSpPr>
            <a:spLocks noGrp="1"/>
          </p:cNvSpPr>
          <p:nvPr>
            <p:ph type="title"/>
          </p:nvPr>
        </p:nvSpPr>
        <p:spPr/>
        <p:txBody>
          <a:bodyPr/>
          <a:lstStyle/>
          <a:p>
            <a:r>
              <a:rPr lang="en-US" dirty="0"/>
              <a:t>Buprenorphine and pregnancy</a:t>
            </a:r>
          </a:p>
        </p:txBody>
      </p:sp>
      <p:sp>
        <p:nvSpPr>
          <p:cNvPr id="3" name="Content Placeholder 2">
            <a:extLst>
              <a:ext uri="{FF2B5EF4-FFF2-40B4-BE49-F238E27FC236}">
                <a16:creationId xmlns:a16="http://schemas.microsoft.com/office/drawing/2014/main" id="{DA9D2181-A29B-4080-DE58-1F21CB446EC8}"/>
              </a:ext>
            </a:extLst>
          </p:cNvPr>
          <p:cNvSpPr>
            <a:spLocks noGrp="1"/>
          </p:cNvSpPr>
          <p:nvPr>
            <p:ph idx="1"/>
          </p:nvPr>
        </p:nvSpPr>
        <p:spPr/>
        <p:txBody>
          <a:bodyPr>
            <a:normAutofit fontScale="92500" lnSpcReduction="10000"/>
          </a:bodyPr>
          <a:lstStyle/>
          <a:p>
            <a:r>
              <a:rPr lang="en-US" b="0" i="0" dirty="0">
                <a:effectLst/>
                <a:latin typeface="Roboto" panose="02000000000000000000" pitchFamily="2" charset="0"/>
              </a:rPr>
              <a:t>Methadone and buprenorphine are both the first line. </a:t>
            </a:r>
          </a:p>
          <a:p>
            <a:r>
              <a:rPr lang="en-US" b="0" i="0" dirty="0">
                <a:effectLst/>
                <a:latin typeface="Roboto" panose="02000000000000000000" pitchFamily="2" charset="0"/>
              </a:rPr>
              <a:t>Both are very effective, and the two show no difference in terms of fetal outcomes (</a:t>
            </a:r>
            <a:r>
              <a:rPr lang="en-US" b="1" i="0" u="none" strike="noStrike" dirty="0">
                <a:effectLst/>
                <a:latin typeface="Roboto" panose="02000000000000000000" pitchFamily="2" charset="0"/>
                <a:hlinkClick r:id="rId2">
                  <a:extLst>
                    <a:ext uri="{A12FA001-AC4F-418D-AE19-62706E023703}">
                      <ahyp:hlinkClr xmlns:ahyp="http://schemas.microsoft.com/office/drawing/2018/hyperlinkcolor" val="tx"/>
                    </a:ext>
                  </a:extLst>
                </a:hlinkClick>
              </a:rPr>
              <a:t>Jones 2010</a:t>
            </a:r>
            <a:r>
              <a:rPr lang="en-US" b="0" i="0" dirty="0">
                <a:effectLst/>
                <a:latin typeface="Roboto" panose="02000000000000000000" pitchFamily="2" charset="0"/>
              </a:rPr>
              <a:t>). </a:t>
            </a:r>
          </a:p>
          <a:p>
            <a:r>
              <a:rPr lang="en-US" b="0" i="0" dirty="0">
                <a:effectLst/>
                <a:latin typeface="Roboto" panose="02000000000000000000" pitchFamily="2" charset="0"/>
              </a:rPr>
              <a:t>Since these medications are long-acting, they prevent the cycles of stress that accompany repeated episodes of withdrawal that pregnant people likely experience without treatment. </a:t>
            </a:r>
          </a:p>
          <a:p>
            <a:r>
              <a:rPr lang="en-US" b="0" i="0" dirty="0">
                <a:effectLst/>
                <a:latin typeface="Roboto" panose="02000000000000000000" pitchFamily="2" charset="0"/>
              </a:rPr>
              <a:t>Repeated episodes of withdrawal can lead to a cascade of events that can culminate in preterm birth.</a:t>
            </a:r>
            <a:endParaRPr lang="en-US" dirty="0"/>
          </a:p>
          <a:p>
            <a:endParaRPr lang="en-US" dirty="0"/>
          </a:p>
        </p:txBody>
      </p:sp>
    </p:spTree>
    <p:extLst>
      <p:ext uri="{BB962C8B-B14F-4D97-AF65-F5344CB8AC3E}">
        <p14:creationId xmlns:p14="http://schemas.microsoft.com/office/powerpoint/2010/main" val="2305940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0C5F-4638-5D57-3637-2FA2C76C2058}"/>
              </a:ext>
            </a:extLst>
          </p:cNvPr>
          <p:cNvSpPr>
            <a:spLocks noGrp="1"/>
          </p:cNvSpPr>
          <p:nvPr>
            <p:ph type="title"/>
          </p:nvPr>
        </p:nvSpPr>
        <p:spPr/>
        <p:txBody>
          <a:bodyPr/>
          <a:lstStyle/>
          <a:p>
            <a:r>
              <a:rPr lang="en-US" dirty="0"/>
              <a:t>Buprenorphine and pregnancy</a:t>
            </a:r>
          </a:p>
        </p:txBody>
      </p:sp>
      <p:sp>
        <p:nvSpPr>
          <p:cNvPr id="3" name="Content Placeholder 2">
            <a:extLst>
              <a:ext uri="{FF2B5EF4-FFF2-40B4-BE49-F238E27FC236}">
                <a16:creationId xmlns:a16="http://schemas.microsoft.com/office/drawing/2014/main" id="{191419D1-49DD-CE6B-5813-F773585DF3F7}"/>
              </a:ext>
            </a:extLst>
          </p:cNvPr>
          <p:cNvSpPr>
            <a:spLocks noGrp="1"/>
          </p:cNvSpPr>
          <p:nvPr>
            <p:ph idx="1"/>
          </p:nvPr>
        </p:nvSpPr>
        <p:spPr/>
        <p:txBody>
          <a:bodyPr/>
          <a:lstStyle/>
          <a:p>
            <a:pPr algn="l" fontAlgn="base"/>
            <a:r>
              <a:rPr lang="en-US" b="0" i="0" dirty="0">
                <a:effectLst/>
                <a:latin typeface="Roboto" panose="02000000000000000000" pitchFamily="2" charset="0"/>
              </a:rPr>
              <a:t>The choice between methadone and buprenorphine should depend on an individual’s particular needs and the structural limitations of your practice environment. </a:t>
            </a:r>
          </a:p>
          <a:p>
            <a:pPr algn="l" fontAlgn="base"/>
            <a:r>
              <a:rPr lang="en-US" b="0" i="0" dirty="0">
                <a:effectLst/>
                <a:latin typeface="Roboto" panose="02000000000000000000" pitchFamily="2" charset="0"/>
              </a:rPr>
              <a:t>For instance, starting methadone for a patient without access to a nearby methadone clinic is not a feasible long-term plan. </a:t>
            </a:r>
            <a:br>
              <a:rPr lang="en-US" dirty="0"/>
            </a:br>
            <a:endParaRPr lang="en-US" dirty="0"/>
          </a:p>
          <a:p>
            <a:endParaRPr lang="en-US" dirty="0"/>
          </a:p>
        </p:txBody>
      </p:sp>
    </p:spTree>
    <p:extLst>
      <p:ext uri="{BB962C8B-B14F-4D97-AF65-F5344CB8AC3E}">
        <p14:creationId xmlns:p14="http://schemas.microsoft.com/office/powerpoint/2010/main" val="1666937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70E86-75E0-DDA6-DC2A-71895422E66D}"/>
              </a:ext>
            </a:extLst>
          </p:cNvPr>
          <p:cNvSpPr>
            <a:spLocks noGrp="1"/>
          </p:cNvSpPr>
          <p:nvPr>
            <p:ph type="title"/>
          </p:nvPr>
        </p:nvSpPr>
        <p:spPr/>
        <p:txBody>
          <a:bodyPr/>
          <a:lstStyle/>
          <a:p>
            <a:r>
              <a:rPr lang="en-US" dirty="0"/>
              <a:t>Buprenorphine and pregnancy</a:t>
            </a:r>
          </a:p>
        </p:txBody>
      </p:sp>
      <p:sp>
        <p:nvSpPr>
          <p:cNvPr id="3" name="Content Placeholder 2">
            <a:extLst>
              <a:ext uri="{FF2B5EF4-FFF2-40B4-BE49-F238E27FC236}">
                <a16:creationId xmlns:a16="http://schemas.microsoft.com/office/drawing/2014/main" id="{4D8C8A14-EAD9-1D96-ADD8-48E499D30BEE}"/>
              </a:ext>
            </a:extLst>
          </p:cNvPr>
          <p:cNvSpPr>
            <a:spLocks noGrp="1"/>
          </p:cNvSpPr>
          <p:nvPr>
            <p:ph idx="1"/>
          </p:nvPr>
        </p:nvSpPr>
        <p:spPr>
          <a:xfrm>
            <a:off x="1141413" y="2097088"/>
            <a:ext cx="9905999" cy="4142394"/>
          </a:xfrm>
        </p:spPr>
        <p:txBody>
          <a:bodyPr>
            <a:normAutofit fontScale="92500"/>
          </a:bodyPr>
          <a:lstStyle/>
          <a:p>
            <a:pPr algn="l" fontAlgn="base"/>
            <a:r>
              <a:rPr lang="en-US" b="0" i="0" dirty="0">
                <a:effectLst/>
                <a:latin typeface="Roboto" panose="02000000000000000000" pitchFamily="2" charset="0"/>
              </a:rPr>
              <a:t>Note that original studies in pregnancy were done with the mono-product of buprenorphine rather than combined buprenorphine-naloxone, but the combination product does not have any known harms. </a:t>
            </a:r>
          </a:p>
          <a:p>
            <a:pPr algn="l" fontAlgn="base"/>
            <a:r>
              <a:rPr lang="en-US" b="0" i="0" dirty="0">
                <a:effectLst/>
                <a:latin typeface="Roboto" panose="02000000000000000000" pitchFamily="2" charset="0"/>
              </a:rPr>
              <a:t>One study compares the mono- versus combination product with no difference in outcomes (</a:t>
            </a:r>
            <a:r>
              <a:rPr lang="en-US" b="1" i="0" u="none" strike="noStrike" dirty="0">
                <a:effectLst/>
                <a:latin typeface="inherit"/>
                <a:hlinkClick r:id="rId2">
                  <a:extLst>
                    <a:ext uri="{A12FA001-AC4F-418D-AE19-62706E023703}">
                      <ahyp:hlinkClr xmlns:ahyp="http://schemas.microsoft.com/office/drawing/2018/hyperlinkcolor" val="tx"/>
                    </a:ext>
                  </a:extLst>
                </a:hlinkClick>
              </a:rPr>
              <a:t>Perry, 2022</a:t>
            </a:r>
            <a:r>
              <a:rPr lang="en-US" b="0" i="0" dirty="0">
                <a:effectLst/>
                <a:latin typeface="Roboto" panose="02000000000000000000" pitchFamily="2" charset="0"/>
              </a:rPr>
              <a:t>). </a:t>
            </a:r>
          </a:p>
          <a:p>
            <a:pPr algn="l" fontAlgn="base"/>
            <a:r>
              <a:rPr lang="en-US" b="0" i="0" dirty="0">
                <a:effectLst/>
                <a:latin typeface="Roboto" panose="02000000000000000000" pitchFamily="2" charset="0"/>
              </a:rPr>
              <a:t>If the combination product is the medication that will continue to be most available after birth, it is likely the safest option to start with, in order to avoid medication changes during the high-risk postpartum period.</a:t>
            </a:r>
            <a:br>
              <a:rPr lang="en-US" dirty="0"/>
            </a:br>
            <a:endParaRPr lang="en-US" dirty="0"/>
          </a:p>
          <a:p>
            <a:endParaRPr lang="en-US" dirty="0"/>
          </a:p>
        </p:txBody>
      </p:sp>
    </p:spTree>
    <p:extLst>
      <p:ext uri="{BB962C8B-B14F-4D97-AF65-F5344CB8AC3E}">
        <p14:creationId xmlns:p14="http://schemas.microsoft.com/office/powerpoint/2010/main" val="1309456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1AFA33-1777-DE21-051C-28EAD40863E7}"/>
              </a:ext>
            </a:extLst>
          </p:cNvPr>
          <p:cNvPicPr>
            <a:picLocks noChangeAspect="1"/>
          </p:cNvPicPr>
          <p:nvPr/>
        </p:nvPicPr>
        <p:blipFill>
          <a:blip r:embed="rId2"/>
          <a:stretch>
            <a:fillRect/>
          </a:stretch>
        </p:blipFill>
        <p:spPr>
          <a:xfrm>
            <a:off x="2636322" y="0"/>
            <a:ext cx="6008914" cy="6858000"/>
          </a:xfrm>
          <a:prstGeom prst="rect">
            <a:avLst/>
          </a:prstGeom>
        </p:spPr>
      </p:pic>
    </p:spTree>
    <p:extLst>
      <p:ext uri="{BB962C8B-B14F-4D97-AF65-F5344CB8AC3E}">
        <p14:creationId xmlns:p14="http://schemas.microsoft.com/office/powerpoint/2010/main" val="2760412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9948-4E7D-264B-46F2-4394B9F48C66}"/>
              </a:ext>
            </a:extLst>
          </p:cNvPr>
          <p:cNvSpPr>
            <a:spLocks noGrp="1"/>
          </p:cNvSpPr>
          <p:nvPr>
            <p:ph type="title"/>
          </p:nvPr>
        </p:nvSpPr>
        <p:spPr/>
        <p:txBody>
          <a:bodyPr/>
          <a:lstStyle/>
          <a:p>
            <a:r>
              <a:rPr lang="en-US" dirty="0"/>
              <a:t>Buprenorphine inducted precipitated withdrawal</a:t>
            </a:r>
          </a:p>
        </p:txBody>
      </p:sp>
      <p:sp>
        <p:nvSpPr>
          <p:cNvPr id="3" name="Content Placeholder 2">
            <a:extLst>
              <a:ext uri="{FF2B5EF4-FFF2-40B4-BE49-F238E27FC236}">
                <a16:creationId xmlns:a16="http://schemas.microsoft.com/office/drawing/2014/main" id="{AD68D18F-BC86-7A46-3A12-10AFF0A33EEE}"/>
              </a:ext>
            </a:extLst>
          </p:cNvPr>
          <p:cNvSpPr>
            <a:spLocks noGrp="1"/>
          </p:cNvSpPr>
          <p:nvPr>
            <p:ph idx="1"/>
          </p:nvPr>
        </p:nvSpPr>
        <p:spPr/>
        <p:txBody>
          <a:bodyPr>
            <a:normAutofit fontScale="92500" lnSpcReduction="10000"/>
          </a:bodyPr>
          <a:lstStyle/>
          <a:p>
            <a:pPr algn="l" fontAlgn="base"/>
            <a:r>
              <a:rPr lang="en-US" b="0" i="0" dirty="0">
                <a:effectLst/>
                <a:latin typeface="Roboto" panose="02000000000000000000" pitchFamily="2" charset="0"/>
              </a:rPr>
              <a:t>Together the partial agonism and high affinity have a downside when combined – buprenorphine-precipitated opioid withdrawal (BPOW).  </a:t>
            </a:r>
          </a:p>
          <a:p>
            <a:pPr algn="l" fontAlgn="base"/>
            <a:r>
              <a:rPr lang="en-US" b="0" i="0" dirty="0">
                <a:effectLst/>
                <a:latin typeface="Roboto" panose="02000000000000000000" pitchFamily="2" charset="0"/>
              </a:rPr>
              <a:t>If a standard dose of buprenorphine is given while someone has a full opioid agonist in their system, the buprenorphine replaces it. </a:t>
            </a:r>
          </a:p>
          <a:p>
            <a:pPr algn="l" fontAlgn="base"/>
            <a:r>
              <a:rPr lang="en-US" b="0" i="0" dirty="0">
                <a:effectLst/>
                <a:latin typeface="Roboto" panose="02000000000000000000" pitchFamily="2" charset="0"/>
              </a:rPr>
              <a:t>This causes a sudden drop from full agonism to partial agonism and SEVERE abrupt opioid withdrawal.</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398054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9EC5-C27E-31B5-0F6B-BA93B18433D8}"/>
              </a:ext>
            </a:extLst>
          </p:cNvPr>
          <p:cNvSpPr>
            <a:spLocks noGrp="1"/>
          </p:cNvSpPr>
          <p:nvPr>
            <p:ph type="title"/>
          </p:nvPr>
        </p:nvSpPr>
        <p:spPr/>
        <p:txBody>
          <a:bodyPr/>
          <a:lstStyle/>
          <a:p>
            <a:r>
              <a:rPr lang="en-US" dirty="0"/>
              <a:t>Buprenorphine Precipitated withdrawal</a:t>
            </a:r>
          </a:p>
        </p:txBody>
      </p:sp>
      <p:sp>
        <p:nvSpPr>
          <p:cNvPr id="3" name="Content Placeholder 2">
            <a:extLst>
              <a:ext uri="{FF2B5EF4-FFF2-40B4-BE49-F238E27FC236}">
                <a16:creationId xmlns:a16="http://schemas.microsoft.com/office/drawing/2014/main" id="{E0432423-5E56-A673-C34D-C40BEC6CDEF3}"/>
              </a:ext>
            </a:extLst>
          </p:cNvPr>
          <p:cNvSpPr>
            <a:spLocks noGrp="1"/>
          </p:cNvSpPr>
          <p:nvPr>
            <p:ph idx="1"/>
          </p:nvPr>
        </p:nvSpPr>
        <p:spPr/>
        <p:txBody>
          <a:bodyPr>
            <a:normAutofit fontScale="92500"/>
          </a:bodyPr>
          <a:lstStyle/>
          <a:p>
            <a:pPr algn="l" fontAlgn="base"/>
            <a:r>
              <a:rPr lang="en-US" b="0" i="0" dirty="0">
                <a:effectLst/>
                <a:latin typeface="Roboto" panose="02000000000000000000" pitchFamily="2" charset="0"/>
              </a:rPr>
              <a:t>While BPOW is not yet well defined in the literature it can be thought of as a rapid increase in Clinical Opioid Withdrawal Scale (COWS) &gt;5-10 points along with objective signs of opioid withdrawal (e.g. diarrhea, vomiting, dilated pupils, severe restlessness) after being given buprenorphine. </a:t>
            </a:r>
          </a:p>
          <a:p>
            <a:pPr algn="l" fontAlgn="base"/>
            <a:r>
              <a:rPr lang="en-US" b="0" i="0" dirty="0">
                <a:effectLst/>
                <a:latin typeface="Roboto" panose="02000000000000000000" pitchFamily="2" charset="0"/>
              </a:rPr>
              <a:t>To minimize the risk of BPOW, traditionally, buprenorphine is initiated first by waiting for signs of opioid withdrawal (e.g. COWS &gt;8) to indicate there isn’t a significant full agonist on the receptor and then giving buprenorphine 2-4 mg, which is repeated until symptoms improve (</a:t>
            </a:r>
            <a:r>
              <a:rPr lang="en-US" b="1" i="0" u="none" strike="noStrike" dirty="0">
                <a:effectLst/>
                <a:latin typeface="inherit"/>
                <a:hlinkClick r:id="rId2">
                  <a:extLst>
                    <a:ext uri="{A12FA001-AC4F-418D-AE19-62706E023703}">
                      <ahyp:hlinkClr xmlns:ahyp="http://schemas.microsoft.com/office/drawing/2018/hyperlinkcolor" val="tx"/>
                    </a:ext>
                  </a:extLst>
                </a:hlinkClick>
              </a:rPr>
              <a:t>SAMHSA TIP 63, 2021</a:t>
            </a:r>
            <a:r>
              <a:rPr lang="en-US" b="0" i="0" dirty="0">
                <a:effectLst/>
                <a:latin typeface="Roboto" panose="02000000000000000000" pitchFamily="2" charset="0"/>
              </a:rPr>
              <a:t>).</a:t>
            </a:r>
          </a:p>
          <a:p>
            <a:endParaRPr lang="en-US" dirty="0"/>
          </a:p>
        </p:txBody>
      </p:sp>
    </p:spTree>
    <p:extLst>
      <p:ext uri="{BB962C8B-B14F-4D97-AF65-F5344CB8AC3E}">
        <p14:creationId xmlns:p14="http://schemas.microsoft.com/office/powerpoint/2010/main" val="2178090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0B30CE-43A6-03D9-B191-CF2C16828792}"/>
              </a:ext>
            </a:extLst>
          </p:cNvPr>
          <p:cNvPicPr>
            <a:picLocks noChangeAspect="1"/>
          </p:cNvPicPr>
          <p:nvPr/>
        </p:nvPicPr>
        <p:blipFill>
          <a:blip r:embed="rId2"/>
          <a:stretch>
            <a:fillRect/>
          </a:stretch>
        </p:blipFill>
        <p:spPr>
          <a:xfrm>
            <a:off x="2054431" y="142504"/>
            <a:ext cx="7813964" cy="6365174"/>
          </a:xfrm>
          <a:prstGeom prst="rect">
            <a:avLst/>
          </a:prstGeom>
        </p:spPr>
      </p:pic>
    </p:spTree>
    <p:extLst>
      <p:ext uri="{BB962C8B-B14F-4D97-AF65-F5344CB8AC3E}">
        <p14:creationId xmlns:p14="http://schemas.microsoft.com/office/powerpoint/2010/main" val="900229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BC2F-4435-C729-3AD0-AC87CDA4A71C}"/>
              </a:ext>
            </a:extLst>
          </p:cNvPr>
          <p:cNvSpPr>
            <a:spLocks noGrp="1"/>
          </p:cNvSpPr>
          <p:nvPr>
            <p:ph type="title"/>
          </p:nvPr>
        </p:nvSpPr>
        <p:spPr/>
        <p:txBody>
          <a:bodyPr/>
          <a:lstStyle/>
          <a:p>
            <a:r>
              <a:rPr lang="en-US" dirty="0"/>
              <a:t>Methadone</a:t>
            </a:r>
          </a:p>
        </p:txBody>
      </p:sp>
      <p:sp>
        <p:nvSpPr>
          <p:cNvPr id="3" name="Content Placeholder 2">
            <a:extLst>
              <a:ext uri="{FF2B5EF4-FFF2-40B4-BE49-F238E27FC236}">
                <a16:creationId xmlns:a16="http://schemas.microsoft.com/office/drawing/2014/main" id="{8F586AED-DDB6-A541-930E-A20BFB82DB4F}"/>
              </a:ext>
            </a:extLst>
          </p:cNvPr>
          <p:cNvSpPr>
            <a:spLocks noGrp="1"/>
          </p:cNvSpPr>
          <p:nvPr>
            <p:ph idx="1"/>
          </p:nvPr>
        </p:nvSpPr>
        <p:spPr/>
        <p:txBody>
          <a:bodyPr>
            <a:normAutofit fontScale="92500"/>
          </a:bodyPr>
          <a:lstStyle/>
          <a:p>
            <a:r>
              <a:rPr lang="en-US" dirty="0"/>
              <a:t>Full opioid agonist with nearly 100% of the mu opioid receptor activated. </a:t>
            </a:r>
          </a:p>
          <a:p>
            <a:r>
              <a:rPr lang="en-US" dirty="0"/>
              <a:t>Because of this it can be started at anytime for a patient with OUD without causing precipitated withdrawal.</a:t>
            </a:r>
          </a:p>
          <a:p>
            <a:r>
              <a:rPr lang="en-US" dirty="0"/>
              <a:t>Highly effective for controlling withdrawal and cravings in patients using high potency Fentanyl analogs. </a:t>
            </a:r>
          </a:p>
          <a:p>
            <a:r>
              <a:rPr lang="en-US" dirty="0"/>
              <a:t>Once the patient is discharged from the hospital they can only obtain Methadone from a federally approved Opioid Treatment Program (methadone clinic). </a:t>
            </a:r>
          </a:p>
          <a:p>
            <a:endParaRPr lang="en-US" dirty="0"/>
          </a:p>
        </p:txBody>
      </p:sp>
    </p:spTree>
    <p:extLst>
      <p:ext uri="{BB962C8B-B14F-4D97-AF65-F5344CB8AC3E}">
        <p14:creationId xmlns:p14="http://schemas.microsoft.com/office/powerpoint/2010/main" val="320205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6232-D603-8EC7-47B2-369178262E68}"/>
              </a:ext>
            </a:extLst>
          </p:cNvPr>
          <p:cNvSpPr>
            <a:spLocks noGrp="1"/>
          </p:cNvSpPr>
          <p:nvPr>
            <p:ph type="title"/>
          </p:nvPr>
        </p:nvSpPr>
        <p:spPr/>
        <p:txBody>
          <a:bodyPr/>
          <a:lstStyle/>
          <a:p>
            <a:r>
              <a:rPr lang="en-US" dirty="0"/>
              <a:t>Why offer MOUD In the ED</a:t>
            </a:r>
          </a:p>
        </p:txBody>
      </p:sp>
      <p:sp>
        <p:nvSpPr>
          <p:cNvPr id="3" name="Content Placeholder 2">
            <a:extLst>
              <a:ext uri="{FF2B5EF4-FFF2-40B4-BE49-F238E27FC236}">
                <a16:creationId xmlns:a16="http://schemas.microsoft.com/office/drawing/2014/main" id="{E9C30D45-74FC-2975-4A77-18F1D29B7527}"/>
              </a:ext>
            </a:extLst>
          </p:cNvPr>
          <p:cNvSpPr>
            <a:spLocks noGrp="1"/>
          </p:cNvSpPr>
          <p:nvPr>
            <p:ph idx="1"/>
          </p:nvPr>
        </p:nvSpPr>
        <p:spPr>
          <a:xfrm>
            <a:off x="4488873" y="2327565"/>
            <a:ext cx="2185059" cy="2433348"/>
          </a:xfrm>
        </p:spPr>
        <p:txBody>
          <a:bodyPr>
            <a:normAutofit/>
          </a:bodyPr>
          <a:lstStyle/>
          <a:p>
            <a:pPr marL="0" indent="0" algn="ctr">
              <a:buNone/>
            </a:pPr>
            <a:r>
              <a:rPr lang="en-US" sz="9600" dirty="0"/>
              <a:t>⍰</a:t>
            </a:r>
          </a:p>
        </p:txBody>
      </p:sp>
    </p:spTree>
    <p:extLst>
      <p:ext uri="{BB962C8B-B14F-4D97-AF65-F5344CB8AC3E}">
        <p14:creationId xmlns:p14="http://schemas.microsoft.com/office/powerpoint/2010/main" val="2841502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4D4BD2-6017-8716-0FF1-0A2D4F47F4EA}"/>
              </a:ext>
            </a:extLst>
          </p:cNvPr>
          <p:cNvPicPr>
            <a:picLocks noChangeAspect="1"/>
          </p:cNvPicPr>
          <p:nvPr/>
        </p:nvPicPr>
        <p:blipFill>
          <a:blip r:embed="rId2"/>
          <a:stretch>
            <a:fillRect/>
          </a:stretch>
        </p:blipFill>
        <p:spPr>
          <a:xfrm>
            <a:off x="2921329" y="1"/>
            <a:ext cx="5676405" cy="6858000"/>
          </a:xfrm>
          <a:prstGeom prst="rect">
            <a:avLst/>
          </a:prstGeom>
        </p:spPr>
      </p:pic>
    </p:spTree>
    <p:extLst>
      <p:ext uri="{BB962C8B-B14F-4D97-AF65-F5344CB8AC3E}">
        <p14:creationId xmlns:p14="http://schemas.microsoft.com/office/powerpoint/2010/main" val="413598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61EF-D8DA-753F-D3D8-BA71D4DDA51E}"/>
              </a:ext>
            </a:extLst>
          </p:cNvPr>
          <p:cNvSpPr>
            <a:spLocks noGrp="1"/>
          </p:cNvSpPr>
          <p:nvPr>
            <p:ph type="title"/>
          </p:nvPr>
        </p:nvSpPr>
        <p:spPr/>
        <p:txBody>
          <a:bodyPr/>
          <a:lstStyle/>
          <a:p>
            <a:r>
              <a:rPr lang="en-US" dirty="0"/>
              <a:t>Contraindications for Methadone</a:t>
            </a:r>
          </a:p>
        </p:txBody>
      </p:sp>
      <p:sp>
        <p:nvSpPr>
          <p:cNvPr id="3" name="Content Placeholder 2">
            <a:extLst>
              <a:ext uri="{FF2B5EF4-FFF2-40B4-BE49-F238E27FC236}">
                <a16:creationId xmlns:a16="http://schemas.microsoft.com/office/drawing/2014/main" id="{0339BD5A-ADB9-5CC9-F00E-8D9438831DD5}"/>
              </a:ext>
            </a:extLst>
          </p:cNvPr>
          <p:cNvSpPr>
            <a:spLocks noGrp="1"/>
          </p:cNvSpPr>
          <p:nvPr>
            <p:ph idx="1"/>
          </p:nvPr>
        </p:nvSpPr>
        <p:spPr/>
        <p:txBody>
          <a:bodyPr>
            <a:normAutofit fontScale="92500" lnSpcReduction="10000"/>
          </a:bodyPr>
          <a:lstStyle/>
          <a:p>
            <a:r>
              <a:rPr lang="en-US" dirty="0"/>
              <a:t>RR &lt;10</a:t>
            </a:r>
          </a:p>
          <a:p>
            <a:r>
              <a:rPr lang="en-US" dirty="0"/>
              <a:t>Low opioid tolerance</a:t>
            </a:r>
          </a:p>
          <a:p>
            <a:r>
              <a:rPr lang="en-US" dirty="0"/>
              <a:t>Allergy to methadone</a:t>
            </a:r>
          </a:p>
          <a:p>
            <a:r>
              <a:rPr lang="en-US" dirty="0"/>
              <a:t>Known QTc &gt;500 msec (routine EKG before starting not needed)</a:t>
            </a:r>
          </a:p>
          <a:p>
            <a:r>
              <a:rPr lang="en-US" dirty="0"/>
              <a:t>Recent use of other sedating substances – benzodiazepines, alcohol, etc.</a:t>
            </a:r>
          </a:p>
          <a:p>
            <a:r>
              <a:rPr lang="en-US" dirty="0"/>
              <a:t>Severe liver disease</a:t>
            </a:r>
          </a:p>
          <a:p>
            <a:r>
              <a:rPr lang="en-US" dirty="0"/>
              <a:t>Medically unstable patients </a:t>
            </a:r>
          </a:p>
        </p:txBody>
      </p:sp>
    </p:spTree>
    <p:extLst>
      <p:ext uri="{BB962C8B-B14F-4D97-AF65-F5344CB8AC3E}">
        <p14:creationId xmlns:p14="http://schemas.microsoft.com/office/powerpoint/2010/main" val="2242376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2E27-4346-CDBD-B530-873F6B285C01}"/>
              </a:ext>
            </a:extLst>
          </p:cNvPr>
          <p:cNvSpPr>
            <a:spLocks noGrp="1"/>
          </p:cNvSpPr>
          <p:nvPr>
            <p:ph type="title"/>
          </p:nvPr>
        </p:nvSpPr>
        <p:spPr/>
        <p:txBody>
          <a:bodyPr/>
          <a:lstStyle/>
          <a:p>
            <a:r>
              <a:rPr lang="en-US" dirty="0"/>
              <a:t>Multiple drug-drug interactions</a:t>
            </a:r>
          </a:p>
        </p:txBody>
      </p:sp>
      <p:sp>
        <p:nvSpPr>
          <p:cNvPr id="3" name="Content Placeholder 2">
            <a:extLst>
              <a:ext uri="{FF2B5EF4-FFF2-40B4-BE49-F238E27FC236}">
                <a16:creationId xmlns:a16="http://schemas.microsoft.com/office/drawing/2014/main" id="{325F956B-023E-FF48-929A-5A7B569489F9}"/>
              </a:ext>
            </a:extLst>
          </p:cNvPr>
          <p:cNvSpPr>
            <a:spLocks noGrp="1"/>
          </p:cNvSpPr>
          <p:nvPr>
            <p:ph idx="1"/>
          </p:nvPr>
        </p:nvSpPr>
        <p:spPr/>
        <p:txBody>
          <a:bodyPr>
            <a:normAutofit fontScale="92500" lnSpcReduction="10000"/>
          </a:bodyPr>
          <a:lstStyle/>
          <a:p>
            <a:r>
              <a:rPr lang="en-US" dirty="0"/>
              <a:t>STICKFACE.COM GROUP –inhibitors that increase methadone levels</a:t>
            </a:r>
          </a:p>
          <a:p>
            <a:r>
              <a:rPr lang="en-US" dirty="0"/>
              <a:t>Sodium Valproate, </a:t>
            </a:r>
            <a:r>
              <a:rPr lang="en-US" dirty="0" err="1"/>
              <a:t>Ticlodipine</a:t>
            </a:r>
            <a:r>
              <a:rPr lang="en-US" dirty="0"/>
              <a:t>, Isoniazid, Cimetidine Cardizem, Ketoconazole Fluoxetine Fluvoxamine, Alcohol (acute and binge), Cipro Chloramphenicol, Erythromycin,  Sulfonamides, Cranberry juice, Omeprazole, Metronidazole, Grapefruit juice.</a:t>
            </a:r>
          </a:p>
          <a:p>
            <a:r>
              <a:rPr lang="en-US" dirty="0"/>
              <a:t>BS CRAP GPS inducers – decrease methadone levels</a:t>
            </a:r>
          </a:p>
          <a:p>
            <a:r>
              <a:rPr lang="en-US" dirty="0"/>
              <a:t>Barbiturates, St John’s Wort, Carbamazepine cigarettes, Rifampin, Alcohol chronic, Phenytoin, Griseofulvin, Phenobarbital Prednisone Pentazocine, Sulfonylureas. </a:t>
            </a:r>
          </a:p>
        </p:txBody>
      </p:sp>
    </p:spTree>
    <p:extLst>
      <p:ext uri="{BB962C8B-B14F-4D97-AF65-F5344CB8AC3E}">
        <p14:creationId xmlns:p14="http://schemas.microsoft.com/office/powerpoint/2010/main" val="959560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ED95-2CD0-EE11-DB75-B02F1713C26A}"/>
              </a:ext>
            </a:extLst>
          </p:cNvPr>
          <p:cNvSpPr>
            <a:spLocks noGrp="1"/>
          </p:cNvSpPr>
          <p:nvPr>
            <p:ph type="title"/>
          </p:nvPr>
        </p:nvSpPr>
        <p:spPr>
          <a:xfrm>
            <a:off x="1781298" y="-59375"/>
            <a:ext cx="9266111" cy="914400"/>
          </a:xfrm>
        </p:spPr>
        <p:txBody>
          <a:bodyPr/>
          <a:lstStyle/>
          <a:p>
            <a:r>
              <a:rPr lang="en-US" dirty="0"/>
              <a:t>Naltrexone</a:t>
            </a:r>
          </a:p>
        </p:txBody>
      </p:sp>
      <p:sp>
        <p:nvSpPr>
          <p:cNvPr id="3" name="Content Placeholder 2">
            <a:extLst>
              <a:ext uri="{FF2B5EF4-FFF2-40B4-BE49-F238E27FC236}">
                <a16:creationId xmlns:a16="http://schemas.microsoft.com/office/drawing/2014/main" id="{84B254E4-6273-0E30-0186-9BBBCF747CFC}"/>
              </a:ext>
            </a:extLst>
          </p:cNvPr>
          <p:cNvSpPr>
            <a:spLocks noGrp="1"/>
          </p:cNvSpPr>
          <p:nvPr>
            <p:ph idx="1"/>
          </p:nvPr>
        </p:nvSpPr>
        <p:spPr>
          <a:xfrm>
            <a:off x="1141411" y="807522"/>
            <a:ext cx="9905999" cy="5919848"/>
          </a:xfrm>
        </p:spPr>
        <p:txBody>
          <a:bodyPr>
            <a:normAutofit fontScale="92500" lnSpcReduction="10000"/>
          </a:bodyPr>
          <a:lstStyle/>
          <a:p>
            <a:r>
              <a:rPr lang="en-US" b="0" i="0" dirty="0">
                <a:effectLst/>
                <a:latin typeface="proximasoft"/>
              </a:rPr>
              <a:t>Naltrexone is an antagonist that is taken orally and is also available as a depo IM injection. </a:t>
            </a:r>
          </a:p>
          <a:p>
            <a:r>
              <a:rPr lang="en-US" b="0" i="0" dirty="0">
                <a:effectLst/>
                <a:latin typeface="proximasoft"/>
              </a:rPr>
              <a:t>Naltrexone has no euphorigenic properties and does not result in tolerance or withdrawal. </a:t>
            </a:r>
          </a:p>
          <a:p>
            <a:r>
              <a:rPr lang="en-US" b="0" i="0" dirty="0">
                <a:effectLst/>
                <a:latin typeface="proximasoft"/>
              </a:rPr>
              <a:t>This medication is often used as a component of abstinence-based recovery treatment. </a:t>
            </a:r>
          </a:p>
          <a:p>
            <a:r>
              <a:rPr lang="en-US" b="0" i="0" dirty="0">
                <a:effectLst/>
                <a:latin typeface="proximasoft"/>
              </a:rPr>
              <a:t>Oral therapy is fraught with poor medication compliance, which is less of an issue with the IM formulation. </a:t>
            </a:r>
          </a:p>
          <a:p>
            <a:r>
              <a:rPr lang="en-US" b="0" i="0" dirty="0">
                <a:effectLst/>
                <a:latin typeface="proximasoft"/>
              </a:rPr>
              <a:t>There is conflicting evidence regarding efficacy (as measured by treatment retention or mortality), especially when compared to buprenorphine and methadone. </a:t>
            </a:r>
          </a:p>
          <a:p>
            <a:r>
              <a:rPr lang="en-US" b="0" i="0" dirty="0">
                <a:effectLst/>
                <a:latin typeface="proximasoft"/>
              </a:rPr>
              <a:t>Some studies even show increased mortality in patients with opioid use disorder who are taking naltrexone, but others do not.</a:t>
            </a:r>
          </a:p>
          <a:p>
            <a:endParaRPr lang="en-US" dirty="0"/>
          </a:p>
        </p:txBody>
      </p:sp>
    </p:spTree>
    <p:extLst>
      <p:ext uri="{BB962C8B-B14F-4D97-AF65-F5344CB8AC3E}">
        <p14:creationId xmlns:p14="http://schemas.microsoft.com/office/powerpoint/2010/main" val="3143315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3383-5A40-EC2D-7DF5-CCF04C7D106F}"/>
              </a:ext>
            </a:extLst>
          </p:cNvPr>
          <p:cNvSpPr>
            <a:spLocks noGrp="1"/>
          </p:cNvSpPr>
          <p:nvPr>
            <p:ph type="title"/>
          </p:nvPr>
        </p:nvSpPr>
        <p:spPr/>
        <p:txBody>
          <a:bodyPr/>
          <a:lstStyle/>
          <a:p>
            <a:r>
              <a:rPr lang="en-US" dirty="0"/>
              <a:t>Stimulant Use disorder</a:t>
            </a:r>
          </a:p>
        </p:txBody>
      </p:sp>
      <p:sp>
        <p:nvSpPr>
          <p:cNvPr id="3" name="Content Placeholder 2">
            <a:extLst>
              <a:ext uri="{FF2B5EF4-FFF2-40B4-BE49-F238E27FC236}">
                <a16:creationId xmlns:a16="http://schemas.microsoft.com/office/drawing/2014/main" id="{A9C31B7E-8117-8177-1D58-A5827BB6A0F5}"/>
              </a:ext>
            </a:extLst>
          </p:cNvPr>
          <p:cNvSpPr>
            <a:spLocks noGrp="1"/>
          </p:cNvSpPr>
          <p:nvPr>
            <p:ph idx="1"/>
          </p:nvPr>
        </p:nvSpPr>
        <p:spPr/>
        <p:txBody>
          <a:bodyPr/>
          <a:lstStyle/>
          <a:p>
            <a:pPr algn="l" fontAlgn="base"/>
            <a:r>
              <a:rPr lang="en-US" b="0" i="0" dirty="0">
                <a:effectLst/>
                <a:latin typeface="Roboto" panose="02000000000000000000" pitchFamily="2" charset="0"/>
              </a:rPr>
              <a:t>Stimulants are a broad category ranging from caffeine to cathinone.</a:t>
            </a:r>
          </a:p>
          <a:p>
            <a:pPr algn="l" fontAlgn="base"/>
            <a:r>
              <a:rPr lang="en-US" dirty="0">
                <a:latin typeface="Roboto" panose="02000000000000000000" pitchFamily="2" charset="0"/>
              </a:rPr>
              <a:t>The</a:t>
            </a:r>
            <a:r>
              <a:rPr lang="en-US" b="0" i="0" dirty="0">
                <a:effectLst/>
                <a:latin typeface="Roboto" panose="02000000000000000000" pitchFamily="2" charset="0"/>
              </a:rPr>
              <a:t> most common clinical stimulants we encounter are cocaine and methamphetamine. </a:t>
            </a:r>
            <a:br>
              <a:rPr lang="en-US" dirty="0"/>
            </a:br>
            <a:endParaRPr lang="en-US" dirty="0"/>
          </a:p>
        </p:txBody>
      </p:sp>
    </p:spTree>
    <p:extLst>
      <p:ext uri="{BB962C8B-B14F-4D97-AF65-F5344CB8AC3E}">
        <p14:creationId xmlns:p14="http://schemas.microsoft.com/office/powerpoint/2010/main" val="1340142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1778-7F57-BCCB-D3E2-2ADCB62CBD83}"/>
              </a:ext>
            </a:extLst>
          </p:cNvPr>
          <p:cNvSpPr>
            <a:spLocks noGrp="1"/>
          </p:cNvSpPr>
          <p:nvPr>
            <p:ph type="title"/>
          </p:nvPr>
        </p:nvSpPr>
        <p:spPr>
          <a:xfrm>
            <a:off x="1141413" y="130630"/>
            <a:ext cx="9905998" cy="1151906"/>
          </a:xfrm>
        </p:spPr>
        <p:txBody>
          <a:bodyPr/>
          <a:lstStyle/>
          <a:p>
            <a:r>
              <a:rPr lang="en-US" dirty="0"/>
              <a:t>Cocaine</a:t>
            </a:r>
          </a:p>
        </p:txBody>
      </p:sp>
      <p:sp>
        <p:nvSpPr>
          <p:cNvPr id="3" name="Content Placeholder 2">
            <a:extLst>
              <a:ext uri="{FF2B5EF4-FFF2-40B4-BE49-F238E27FC236}">
                <a16:creationId xmlns:a16="http://schemas.microsoft.com/office/drawing/2014/main" id="{D04CC69A-3650-988D-2F06-F60209CA34AF}"/>
              </a:ext>
            </a:extLst>
          </p:cNvPr>
          <p:cNvSpPr>
            <a:spLocks noGrp="1"/>
          </p:cNvSpPr>
          <p:nvPr>
            <p:ph idx="1"/>
          </p:nvPr>
        </p:nvSpPr>
        <p:spPr>
          <a:xfrm>
            <a:off x="1141412" y="1448790"/>
            <a:ext cx="9905999" cy="4880758"/>
          </a:xfrm>
        </p:spPr>
        <p:txBody>
          <a:bodyPr>
            <a:normAutofit/>
          </a:bodyPr>
          <a:lstStyle/>
          <a:p>
            <a:r>
              <a:rPr lang="en-US" b="0" i="0" dirty="0">
                <a:effectLst/>
                <a:latin typeface="Roboto" panose="02000000000000000000" pitchFamily="2" charset="0"/>
              </a:rPr>
              <a:t>Cocaine is a monoamine reuptake inhibitor that increases the concentration and prolongs the duration of dopamine, norepinephrine, and serotonin in the synaptic cleft. </a:t>
            </a:r>
          </a:p>
          <a:p>
            <a:r>
              <a:rPr lang="en-US" b="0" i="0" dirty="0">
                <a:effectLst/>
                <a:latin typeface="Roboto" panose="02000000000000000000" pitchFamily="2" charset="0"/>
              </a:rPr>
              <a:t>Common effects include alertness, euphoria, and enhanced concentration. </a:t>
            </a:r>
          </a:p>
          <a:p>
            <a:r>
              <a:rPr lang="en-US" b="0" i="0" dirty="0">
                <a:effectLst/>
                <a:latin typeface="Roboto" panose="02000000000000000000" pitchFamily="2" charset="0"/>
              </a:rPr>
              <a:t>Cocaine can be used intranasally (by insufflation), orally, intravenously, or by inhalation. </a:t>
            </a:r>
          </a:p>
          <a:p>
            <a:r>
              <a:rPr lang="en-US" b="0" i="0" dirty="0">
                <a:effectLst/>
                <a:latin typeface="Roboto" panose="02000000000000000000" pitchFamily="2" charset="0"/>
              </a:rPr>
              <a:t>It is generally available as a powder (water soluble and thus better for injecting, intranasal use, etc.) or as a solid form known as crack cocaine that is more easily smoked (</a:t>
            </a:r>
            <a:r>
              <a:rPr lang="en-US" b="1" i="0" u="none"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NIDA, 2022</a:t>
            </a:r>
            <a:r>
              <a:rPr lang="en-US" b="0" i="0" dirty="0">
                <a:effectLst/>
                <a:latin typeface="Roboto" panose="02000000000000000000" pitchFamily="2" charset="0"/>
              </a:rPr>
              <a:t>).</a:t>
            </a:r>
            <a:endParaRPr lang="en-US" dirty="0"/>
          </a:p>
        </p:txBody>
      </p:sp>
    </p:spTree>
    <p:extLst>
      <p:ext uri="{BB962C8B-B14F-4D97-AF65-F5344CB8AC3E}">
        <p14:creationId xmlns:p14="http://schemas.microsoft.com/office/powerpoint/2010/main" val="2395381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439D-6D47-4AE6-3540-0D48977BB0FB}"/>
              </a:ext>
            </a:extLst>
          </p:cNvPr>
          <p:cNvSpPr>
            <a:spLocks noGrp="1"/>
          </p:cNvSpPr>
          <p:nvPr>
            <p:ph type="title"/>
          </p:nvPr>
        </p:nvSpPr>
        <p:spPr/>
        <p:txBody>
          <a:bodyPr/>
          <a:lstStyle/>
          <a:p>
            <a:r>
              <a:rPr lang="en-US" dirty="0"/>
              <a:t>Methamphetamine/amphetamines</a:t>
            </a:r>
          </a:p>
        </p:txBody>
      </p:sp>
      <p:sp>
        <p:nvSpPr>
          <p:cNvPr id="3" name="Content Placeholder 2">
            <a:extLst>
              <a:ext uri="{FF2B5EF4-FFF2-40B4-BE49-F238E27FC236}">
                <a16:creationId xmlns:a16="http://schemas.microsoft.com/office/drawing/2014/main" id="{C79AE54A-2116-2A90-B71F-192AC4DDEB13}"/>
              </a:ext>
            </a:extLst>
          </p:cNvPr>
          <p:cNvSpPr>
            <a:spLocks noGrp="1"/>
          </p:cNvSpPr>
          <p:nvPr>
            <p:ph idx="1"/>
          </p:nvPr>
        </p:nvSpPr>
        <p:spPr/>
        <p:txBody>
          <a:bodyPr>
            <a:normAutofit fontScale="92500" lnSpcReduction="20000"/>
          </a:bodyPr>
          <a:lstStyle/>
          <a:p>
            <a:pPr algn="l" fontAlgn="base"/>
            <a:r>
              <a:rPr lang="en-US" b="0" i="0" dirty="0">
                <a:effectLst/>
                <a:latin typeface="Roboto" panose="02000000000000000000" pitchFamily="2" charset="0"/>
              </a:rPr>
              <a:t>Methamphetamine &amp; amphetamines are also monoamine reuptake inhibitors but additionally promote efflux of the neurotransmitters into the synapse, resulting in a longer duration of action and much higher levels of dopamine in the brain compared to cocaine (</a:t>
            </a:r>
            <a:r>
              <a:rPr lang="en-US" b="1" i="0" u="none" strike="noStrike" dirty="0">
                <a:effectLst/>
                <a:latin typeface="inherit"/>
                <a:hlinkClick r:id="rId3">
                  <a:extLst>
                    <a:ext uri="{A12FA001-AC4F-418D-AE19-62706E023703}">
                      <ahyp:hlinkClr xmlns:ahyp="http://schemas.microsoft.com/office/drawing/2018/hyperlinkcolor" val="tx"/>
                    </a:ext>
                  </a:extLst>
                </a:hlinkClick>
              </a:rPr>
              <a:t>NIDA, 2021</a:t>
            </a:r>
            <a:r>
              <a:rPr lang="en-US" b="0" i="0" dirty="0">
                <a:effectLst/>
                <a:latin typeface="Roboto" panose="02000000000000000000" pitchFamily="2" charset="0"/>
              </a:rPr>
              <a:t>). </a:t>
            </a:r>
          </a:p>
          <a:p>
            <a:pPr algn="l" fontAlgn="base"/>
            <a:r>
              <a:rPr lang="en-US" b="0" i="0" dirty="0">
                <a:effectLst/>
                <a:latin typeface="Roboto" panose="02000000000000000000" pitchFamily="2" charset="0"/>
              </a:rPr>
              <a:t>Methamphetamine can be used intranasally (insufflated), smoked, or injected. </a:t>
            </a:r>
          </a:p>
          <a:p>
            <a:pPr algn="l" fontAlgn="base"/>
            <a:r>
              <a:rPr lang="en-US" b="0" i="0" dirty="0">
                <a:effectLst/>
                <a:latin typeface="Roboto" panose="02000000000000000000" pitchFamily="2" charset="0"/>
              </a:rPr>
              <a:t>Less common routes of administration include swallowing (“parachuting”) or per rectum (“booty bumping,” “</a:t>
            </a:r>
            <a:r>
              <a:rPr lang="en-US" b="0" i="0" dirty="0" err="1">
                <a:effectLst/>
                <a:latin typeface="Roboto" panose="02000000000000000000" pitchFamily="2" charset="0"/>
              </a:rPr>
              <a:t>boofing</a:t>
            </a:r>
            <a:r>
              <a:rPr lang="en-US" b="0" i="0" dirty="0">
                <a:effectLst/>
                <a:latin typeface="Roboto" panose="02000000000000000000" pitchFamily="2" charset="0"/>
              </a:rPr>
              <a:t>” or “hooping”). </a:t>
            </a:r>
            <a:br>
              <a:rPr lang="en-US" dirty="0"/>
            </a:br>
            <a:endParaRPr lang="en-US" dirty="0"/>
          </a:p>
        </p:txBody>
      </p:sp>
    </p:spTree>
    <p:extLst>
      <p:ext uri="{BB962C8B-B14F-4D97-AF65-F5344CB8AC3E}">
        <p14:creationId xmlns:p14="http://schemas.microsoft.com/office/powerpoint/2010/main" val="1469211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1C31C-E978-30B0-F4AC-DD24136D2037}"/>
              </a:ext>
            </a:extLst>
          </p:cNvPr>
          <p:cNvSpPr>
            <a:spLocks noGrp="1"/>
          </p:cNvSpPr>
          <p:nvPr>
            <p:ph type="title"/>
          </p:nvPr>
        </p:nvSpPr>
        <p:spPr/>
        <p:txBody>
          <a:bodyPr/>
          <a:lstStyle/>
          <a:p>
            <a:r>
              <a:rPr lang="en-US" dirty="0"/>
              <a:t>Why patients use stimulants</a:t>
            </a:r>
          </a:p>
        </p:txBody>
      </p:sp>
      <p:sp>
        <p:nvSpPr>
          <p:cNvPr id="3" name="Content Placeholder 2">
            <a:extLst>
              <a:ext uri="{FF2B5EF4-FFF2-40B4-BE49-F238E27FC236}">
                <a16:creationId xmlns:a16="http://schemas.microsoft.com/office/drawing/2014/main" id="{B5B84B79-2DC0-79E8-0699-AD075441FAD1}"/>
              </a:ext>
            </a:extLst>
          </p:cNvPr>
          <p:cNvSpPr>
            <a:spLocks noGrp="1"/>
          </p:cNvSpPr>
          <p:nvPr>
            <p:ph idx="1"/>
          </p:nvPr>
        </p:nvSpPr>
        <p:spPr/>
        <p:txBody>
          <a:bodyPr>
            <a:normAutofit fontScale="92500" lnSpcReduction="10000"/>
          </a:bodyPr>
          <a:lstStyle/>
          <a:p>
            <a:pPr algn="l" fontAlgn="base"/>
            <a:r>
              <a:rPr lang="en-US" b="0" i="0" dirty="0">
                <a:effectLst/>
                <a:latin typeface="Roboto" panose="02000000000000000000" pitchFamily="2" charset="0"/>
              </a:rPr>
              <a:t>People may use stimulants to find pleasure (</a:t>
            </a:r>
            <a:r>
              <a:rPr lang="en-US" b="1" i="0" u="none" strike="noStrike" dirty="0">
                <a:effectLst/>
                <a:latin typeface="inherit"/>
                <a:hlinkClick r:id="rId2">
                  <a:extLst>
                    <a:ext uri="{A12FA001-AC4F-418D-AE19-62706E023703}">
                      <ahyp:hlinkClr xmlns:ahyp="http://schemas.microsoft.com/office/drawing/2018/hyperlinkcolor" val="tx"/>
                    </a:ext>
                  </a:extLst>
                </a:hlinkClick>
              </a:rPr>
              <a:t>Lorvick 2012</a:t>
            </a:r>
            <a:r>
              <a:rPr lang="en-US" b="0" i="0" dirty="0">
                <a:effectLst/>
                <a:latin typeface="Roboto" panose="02000000000000000000" pitchFamily="2" charset="0"/>
              </a:rPr>
              <a:t>), enhance concentration, self-treat ADHD symptoms, offset the effects of other substances, enhance sexual activity, or ensure survival (for instance, unhoused people may use stimulants to stay awake and vigilant overnight).</a:t>
            </a:r>
          </a:p>
          <a:p>
            <a:pPr algn="l" fontAlgn="base"/>
            <a:r>
              <a:rPr lang="en-US" b="0" i="0" dirty="0">
                <a:effectLst/>
                <a:latin typeface="Roboto" panose="02000000000000000000" pitchFamily="2" charset="0"/>
              </a:rPr>
              <a:t>People may use stimulants daily, intermittently, or in a binging pattern. </a:t>
            </a:r>
          </a:p>
          <a:p>
            <a:pPr algn="l" fontAlgn="base"/>
            <a:r>
              <a:rPr lang="en-US" b="0" i="0" dirty="0">
                <a:effectLst/>
                <a:latin typeface="Roboto" panose="02000000000000000000" pitchFamily="2" charset="0"/>
              </a:rPr>
              <a:t>The reason for use often influences the pattern of use. </a:t>
            </a:r>
          </a:p>
          <a:p>
            <a:pPr marL="0" indent="0">
              <a:buNone/>
            </a:pPr>
            <a:br>
              <a:rPr lang="en-US" dirty="0"/>
            </a:br>
            <a:endParaRPr lang="en-US" dirty="0"/>
          </a:p>
        </p:txBody>
      </p:sp>
    </p:spTree>
    <p:extLst>
      <p:ext uri="{BB962C8B-B14F-4D97-AF65-F5344CB8AC3E}">
        <p14:creationId xmlns:p14="http://schemas.microsoft.com/office/powerpoint/2010/main" val="3306466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CCAA-2707-5C2E-851A-041A42FA4743}"/>
              </a:ext>
            </a:extLst>
          </p:cNvPr>
          <p:cNvSpPr>
            <a:spLocks noGrp="1"/>
          </p:cNvSpPr>
          <p:nvPr>
            <p:ph type="title"/>
          </p:nvPr>
        </p:nvSpPr>
        <p:spPr>
          <a:xfrm>
            <a:off x="1141413" y="189913"/>
            <a:ext cx="9905998" cy="1294503"/>
          </a:xfrm>
        </p:spPr>
        <p:txBody>
          <a:bodyPr/>
          <a:lstStyle/>
          <a:p>
            <a:r>
              <a:rPr lang="en-US" dirty="0"/>
              <a:t>Overamping</a:t>
            </a:r>
          </a:p>
        </p:txBody>
      </p:sp>
      <p:sp>
        <p:nvSpPr>
          <p:cNvPr id="3" name="Content Placeholder 2">
            <a:extLst>
              <a:ext uri="{FF2B5EF4-FFF2-40B4-BE49-F238E27FC236}">
                <a16:creationId xmlns:a16="http://schemas.microsoft.com/office/drawing/2014/main" id="{45E06267-6FF4-94B4-BF19-0CCF5B4F290B}"/>
              </a:ext>
            </a:extLst>
          </p:cNvPr>
          <p:cNvSpPr>
            <a:spLocks noGrp="1"/>
          </p:cNvSpPr>
          <p:nvPr>
            <p:ph idx="1"/>
          </p:nvPr>
        </p:nvSpPr>
        <p:spPr>
          <a:xfrm>
            <a:off x="1141412" y="1733796"/>
            <a:ext cx="9905999" cy="4631377"/>
          </a:xfrm>
        </p:spPr>
        <p:txBody>
          <a:bodyPr>
            <a:normAutofit/>
          </a:bodyPr>
          <a:lstStyle/>
          <a:p>
            <a:r>
              <a:rPr lang="en-US" dirty="0">
                <a:latin typeface="Roboto" panose="02000000000000000000" pitchFamily="2" charset="0"/>
              </a:rPr>
              <a:t>T</a:t>
            </a:r>
            <a:r>
              <a:rPr lang="en-US" b="0" i="0" dirty="0">
                <a:effectLst/>
                <a:latin typeface="Roboto" panose="02000000000000000000" pitchFamily="2" charset="0"/>
              </a:rPr>
              <a:t>he stimulant equivalent of an overdose but differs from opioid overdose in the sense that it is not an acute, well-defined event. </a:t>
            </a:r>
          </a:p>
          <a:p>
            <a:r>
              <a:rPr lang="en-US" b="0" i="0" dirty="0">
                <a:effectLst/>
                <a:latin typeface="Roboto" panose="02000000000000000000" pitchFamily="2" charset="0"/>
              </a:rPr>
              <a:t>Instead, it refers to negative or uncomfortable symptoms of stimulant intoxication (</a:t>
            </a:r>
            <a:r>
              <a:rPr lang="en-US" b="1" i="0" u="none" strike="noStrike" dirty="0">
                <a:effectLst/>
                <a:latin typeface="Roboto" panose="02000000000000000000" pitchFamily="2" charset="0"/>
                <a:hlinkClick r:id="rId2">
                  <a:extLst>
                    <a:ext uri="{A12FA001-AC4F-418D-AE19-62706E023703}">
                      <ahyp:hlinkClr xmlns:ahyp="http://schemas.microsoft.com/office/drawing/2018/hyperlinkcolor" val="tx"/>
                    </a:ext>
                  </a:extLst>
                </a:hlinkClick>
              </a:rPr>
              <a:t>Harding, 2022</a:t>
            </a:r>
            <a:r>
              <a:rPr lang="en-US" b="0" i="0" dirty="0">
                <a:effectLst/>
                <a:latin typeface="Roboto" panose="02000000000000000000" pitchFamily="2" charset="0"/>
              </a:rPr>
              <a:t>). </a:t>
            </a:r>
          </a:p>
          <a:p>
            <a:r>
              <a:rPr lang="en-US" b="0" i="0" dirty="0">
                <a:effectLst/>
                <a:latin typeface="Roboto" panose="02000000000000000000" pitchFamily="2" charset="0"/>
              </a:rPr>
              <a:t>These symptoms can include anxiety, palpitations, hypertension, hyperthermia, paranoia, psychosis, seizures, and cardiovascular or cerebrovascular events (</a:t>
            </a:r>
            <a:r>
              <a:rPr lang="en-US" b="1" i="0" u="none"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Ciccarone &amp; Shoptaw, 2022</a:t>
            </a:r>
            <a:r>
              <a:rPr lang="en-US" b="0" i="0" dirty="0">
                <a:effectLst/>
                <a:latin typeface="Roboto" panose="02000000000000000000" pitchFamily="2" charset="0"/>
              </a:rPr>
              <a:t>). </a:t>
            </a:r>
          </a:p>
          <a:p>
            <a:r>
              <a:rPr lang="en-US" b="0" i="0" dirty="0">
                <a:effectLst/>
                <a:latin typeface="Roboto" panose="02000000000000000000" pitchFamily="2" charset="0"/>
              </a:rPr>
              <a:t>It is important to ask patients what overamping means to them and what specific symptoms are causing discomfort. </a:t>
            </a:r>
            <a:endParaRPr lang="en-US" dirty="0"/>
          </a:p>
        </p:txBody>
      </p:sp>
    </p:spTree>
    <p:extLst>
      <p:ext uri="{BB962C8B-B14F-4D97-AF65-F5344CB8AC3E}">
        <p14:creationId xmlns:p14="http://schemas.microsoft.com/office/powerpoint/2010/main" val="3681955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DAE5-3A84-5585-40D7-B1F6BC50F750}"/>
              </a:ext>
            </a:extLst>
          </p:cNvPr>
          <p:cNvSpPr>
            <a:spLocks noGrp="1"/>
          </p:cNvSpPr>
          <p:nvPr>
            <p:ph type="title"/>
          </p:nvPr>
        </p:nvSpPr>
        <p:spPr/>
        <p:txBody>
          <a:bodyPr/>
          <a:lstStyle/>
          <a:p>
            <a:r>
              <a:rPr lang="en-US" dirty="0"/>
              <a:t>Treating overamping</a:t>
            </a:r>
          </a:p>
        </p:txBody>
      </p:sp>
      <p:sp>
        <p:nvSpPr>
          <p:cNvPr id="3" name="Content Placeholder 2">
            <a:extLst>
              <a:ext uri="{FF2B5EF4-FFF2-40B4-BE49-F238E27FC236}">
                <a16:creationId xmlns:a16="http://schemas.microsoft.com/office/drawing/2014/main" id="{678023D5-4CD9-28E0-BAB8-663495726F4A}"/>
              </a:ext>
            </a:extLst>
          </p:cNvPr>
          <p:cNvSpPr>
            <a:spLocks noGrp="1"/>
          </p:cNvSpPr>
          <p:nvPr>
            <p:ph idx="1"/>
          </p:nvPr>
        </p:nvSpPr>
        <p:spPr/>
        <p:txBody>
          <a:bodyPr>
            <a:normAutofit fontScale="85000" lnSpcReduction="20000"/>
          </a:bodyPr>
          <a:lstStyle/>
          <a:p>
            <a:pPr algn="l" fontAlgn="base"/>
            <a:r>
              <a:rPr lang="en-US" b="0" i="0" dirty="0">
                <a:effectLst/>
                <a:latin typeface="Roboto" panose="02000000000000000000" pitchFamily="2" charset="0"/>
              </a:rPr>
              <a:t>Treatment for mild overamping is supportive. </a:t>
            </a:r>
          </a:p>
          <a:p>
            <a:pPr algn="l" fontAlgn="base"/>
            <a:r>
              <a:rPr lang="en-US" b="0" i="0" dirty="0">
                <a:effectLst/>
                <a:latin typeface="Roboto" panose="02000000000000000000" pitchFamily="2" charset="0"/>
              </a:rPr>
              <a:t>Symptoms in these cases may include anxiety, paranoia, or palpitations. </a:t>
            </a:r>
          </a:p>
          <a:p>
            <a:pPr algn="l" fontAlgn="base"/>
            <a:r>
              <a:rPr lang="en-US" b="0" i="0" dirty="0">
                <a:effectLst/>
                <a:latin typeface="Roboto" panose="02000000000000000000" pitchFamily="2" charset="0"/>
              </a:rPr>
              <a:t>In these cases, treat conservatively by creating a quiet and comfortable place for the patient to rest and recover. </a:t>
            </a:r>
          </a:p>
          <a:p>
            <a:pPr algn="l" fontAlgn="base"/>
            <a:r>
              <a:rPr lang="en-US" b="0" i="0" dirty="0">
                <a:effectLst/>
                <a:latin typeface="Roboto" panose="02000000000000000000" pitchFamily="2" charset="0"/>
              </a:rPr>
              <a:t>Minimize stimulation by dimming lights, applying cold compresses, and providing water. </a:t>
            </a:r>
          </a:p>
          <a:p>
            <a:pPr algn="l" fontAlgn="base"/>
            <a:r>
              <a:rPr lang="en-US" b="0" i="0" dirty="0">
                <a:effectLst/>
                <a:latin typeface="Roboto" panose="02000000000000000000" pitchFamily="2" charset="0"/>
              </a:rPr>
              <a:t>It’s important to speak calmly and softly to de-escalate the situation and let them rest.</a:t>
            </a:r>
            <a:br>
              <a:rPr lang="en-US" dirty="0"/>
            </a:br>
            <a:endParaRPr lang="en-US" dirty="0"/>
          </a:p>
        </p:txBody>
      </p:sp>
    </p:spTree>
    <p:extLst>
      <p:ext uri="{BB962C8B-B14F-4D97-AF65-F5344CB8AC3E}">
        <p14:creationId xmlns:p14="http://schemas.microsoft.com/office/powerpoint/2010/main" val="11877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54A3-0EEF-F817-8D5C-60B2730360E0}"/>
              </a:ext>
            </a:extLst>
          </p:cNvPr>
          <p:cNvSpPr>
            <a:spLocks noGrp="1"/>
          </p:cNvSpPr>
          <p:nvPr>
            <p:ph type="title"/>
          </p:nvPr>
        </p:nvSpPr>
        <p:spPr/>
        <p:txBody>
          <a:bodyPr/>
          <a:lstStyle/>
          <a:p>
            <a:r>
              <a:rPr lang="en-US" dirty="0"/>
              <a:t>Diagnosing Opioid use disorder </a:t>
            </a:r>
          </a:p>
        </p:txBody>
      </p:sp>
      <p:sp>
        <p:nvSpPr>
          <p:cNvPr id="3" name="Content Placeholder 2">
            <a:extLst>
              <a:ext uri="{FF2B5EF4-FFF2-40B4-BE49-F238E27FC236}">
                <a16:creationId xmlns:a16="http://schemas.microsoft.com/office/drawing/2014/main" id="{D033D40E-C67F-DC66-5C2F-91270830D113}"/>
              </a:ext>
            </a:extLst>
          </p:cNvPr>
          <p:cNvSpPr>
            <a:spLocks noGrp="1"/>
          </p:cNvSpPr>
          <p:nvPr>
            <p:ph idx="1"/>
          </p:nvPr>
        </p:nvSpPr>
        <p:spPr/>
        <p:txBody>
          <a:bodyPr/>
          <a:lstStyle/>
          <a:p>
            <a:r>
              <a:rPr lang="en-US" dirty="0"/>
              <a:t>The diagnosis of substance use disorder is based on the presence of at least 2 of 11 criteria.</a:t>
            </a:r>
          </a:p>
          <a:p>
            <a:r>
              <a:rPr lang="en-US" dirty="0"/>
              <a:t>The criteria are divided into four groups:</a:t>
            </a:r>
          </a:p>
          <a:p>
            <a:pPr lvl="1"/>
            <a:r>
              <a:rPr lang="en-US" dirty="0"/>
              <a:t>Group 1: Impaired control</a:t>
            </a:r>
          </a:p>
          <a:p>
            <a:pPr lvl="1"/>
            <a:r>
              <a:rPr lang="en-US" dirty="0"/>
              <a:t>Group 2: Social impairment</a:t>
            </a:r>
          </a:p>
          <a:p>
            <a:pPr lvl="1"/>
            <a:r>
              <a:rPr lang="en-US" dirty="0"/>
              <a:t>Group 3: Risky use</a:t>
            </a:r>
          </a:p>
          <a:p>
            <a:pPr lvl="1"/>
            <a:r>
              <a:rPr lang="en-US" dirty="0"/>
              <a:t>Group 4: Pharmacologic dependence</a:t>
            </a:r>
          </a:p>
          <a:p>
            <a:pPr marL="0" indent="0">
              <a:buNone/>
            </a:pPr>
            <a:endParaRPr lang="en-US" dirty="0"/>
          </a:p>
        </p:txBody>
      </p:sp>
    </p:spTree>
    <p:extLst>
      <p:ext uri="{BB962C8B-B14F-4D97-AF65-F5344CB8AC3E}">
        <p14:creationId xmlns:p14="http://schemas.microsoft.com/office/powerpoint/2010/main" val="3654212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1FB9-5959-3097-8E7B-3A46586C9788}"/>
              </a:ext>
            </a:extLst>
          </p:cNvPr>
          <p:cNvSpPr>
            <a:spLocks noGrp="1"/>
          </p:cNvSpPr>
          <p:nvPr>
            <p:ph type="title"/>
          </p:nvPr>
        </p:nvSpPr>
        <p:spPr/>
        <p:txBody>
          <a:bodyPr/>
          <a:lstStyle/>
          <a:p>
            <a:r>
              <a:rPr lang="en-US" dirty="0"/>
              <a:t>Treating overamping</a:t>
            </a:r>
          </a:p>
        </p:txBody>
      </p:sp>
      <p:sp>
        <p:nvSpPr>
          <p:cNvPr id="3" name="Content Placeholder 2">
            <a:extLst>
              <a:ext uri="{FF2B5EF4-FFF2-40B4-BE49-F238E27FC236}">
                <a16:creationId xmlns:a16="http://schemas.microsoft.com/office/drawing/2014/main" id="{6C24CEE1-C15A-BA00-B7D4-E705976708B1}"/>
              </a:ext>
            </a:extLst>
          </p:cNvPr>
          <p:cNvSpPr>
            <a:spLocks noGrp="1"/>
          </p:cNvSpPr>
          <p:nvPr>
            <p:ph idx="1"/>
          </p:nvPr>
        </p:nvSpPr>
        <p:spPr/>
        <p:txBody>
          <a:bodyPr/>
          <a:lstStyle/>
          <a:p>
            <a:r>
              <a:rPr lang="en-US" b="0" i="0" dirty="0">
                <a:effectLst/>
                <a:latin typeface="Roboto" panose="02000000000000000000" pitchFamily="2" charset="0"/>
              </a:rPr>
              <a:t>In patients with more severe agitation or discomfort, low-dose benzodiazepines (e.g., lorazepam, midazolam) can help. </a:t>
            </a:r>
          </a:p>
          <a:p>
            <a:r>
              <a:rPr lang="en-US" b="0" i="0" dirty="0">
                <a:effectLst/>
                <a:latin typeface="Roboto" panose="02000000000000000000" pitchFamily="2" charset="0"/>
              </a:rPr>
              <a:t>If possible, clarify what other drugs or sedating agents the patient has used that day, before administration. </a:t>
            </a:r>
            <a:endParaRPr lang="en-US" dirty="0"/>
          </a:p>
        </p:txBody>
      </p:sp>
    </p:spTree>
    <p:extLst>
      <p:ext uri="{BB962C8B-B14F-4D97-AF65-F5344CB8AC3E}">
        <p14:creationId xmlns:p14="http://schemas.microsoft.com/office/powerpoint/2010/main" val="292890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7991-784B-7592-8CE9-42BCF2984C36}"/>
              </a:ext>
            </a:extLst>
          </p:cNvPr>
          <p:cNvSpPr>
            <a:spLocks noGrp="1"/>
          </p:cNvSpPr>
          <p:nvPr>
            <p:ph type="title"/>
          </p:nvPr>
        </p:nvSpPr>
        <p:spPr/>
        <p:txBody>
          <a:bodyPr/>
          <a:lstStyle/>
          <a:p>
            <a:r>
              <a:rPr lang="en-US" dirty="0"/>
              <a:t>Treating overamping</a:t>
            </a:r>
          </a:p>
        </p:txBody>
      </p:sp>
      <p:sp>
        <p:nvSpPr>
          <p:cNvPr id="3" name="Content Placeholder 2">
            <a:extLst>
              <a:ext uri="{FF2B5EF4-FFF2-40B4-BE49-F238E27FC236}">
                <a16:creationId xmlns:a16="http://schemas.microsoft.com/office/drawing/2014/main" id="{FD32298C-69DE-ED95-8006-527EEA8E1E55}"/>
              </a:ext>
            </a:extLst>
          </p:cNvPr>
          <p:cNvSpPr>
            <a:spLocks noGrp="1"/>
          </p:cNvSpPr>
          <p:nvPr>
            <p:ph idx="1"/>
          </p:nvPr>
        </p:nvSpPr>
        <p:spPr/>
        <p:txBody>
          <a:bodyPr/>
          <a:lstStyle/>
          <a:p>
            <a:r>
              <a:rPr lang="en-US" b="0" i="0" dirty="0">
                <a:effectLst/>
                <a:latin typeface="Roboto" panose="02000000000000000000" pitchFamily="2" charset="0"/>
              </a:rPr>
              <a:t>In patients presenting with frank psychosis, it can be challenging to distinguish stimulant intoxication from an underlying psychiatric condition. </a:t>
            </a:r>
          </a:p>
          <a:p>
            <a:r>
              <a:rPr lang="en-US" b="0" i="0" dirty="0">
                <a:effectLst/>
                <a:latin typeface="Roboto" panose="02000000000000000000" pitchFamily="2" charset="0"/>
              </a:rPr>
              <a:t>In these cases, psychiatry should be consulted to develop a collaborative plan and determine the need for antipsychotics (</a:t>
            </a:r>
            <a:r>
              <a:rPr lang="en-US" b="1" i="0" u="none" strike="noStrike" dirty="0">
                <a:effectLst/>
                <a:latin typeface="Roboto" panose="02000000000000000000" pitchFamily="2" charset="0"/>
                <a:hlinkClick r:id="rId2">
                  <a:extLst>
                    <a:ext uri="{A12FA001-AC4F-418D-AE19-62706E023703}">
                      <ahyp:hlinkClr xmlns:ahyp="http://schemas.microsoft.com/office/drawing/2018/hyperlinkcolor" val="tx"/>
                    </a:ext>
                  </a:extLst>
                </a:hlinkClick>
              </a:rPr>
              <a:t>Shoptaw 2009</a:t>
            </a:r>
            <a:r>
              <a:rPr lang="en-US" b="0" i="0" dirty="0">
                <a:effectLst/>
                <a:latin typeface="Roboto" panose="02000000000000000000" pitchFamily="2" charset="0"/>
              </a:rPr>
              <a:t>).</a:t>
            </a:r>
            <a:endParaRPr lang="en-US" dirty="0"/>
          </a:p>
        </p:txBody>
      </p:sp>
    </p:spTree>
    <p:extLst>
      <p:ext uri="{BB962C8B-B14F-4D97-AF65-F5344CB8AC3E}">
        <p14:creationId xmlns:p14="http://schemas.microsoft.com/office/powerpoint/2010/main" val="78692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8B12-69D6-5266-7DD8-B1DAB9AFB114}"/>
              </a:ext>
            </a:extLst>
          </p:cNvPr>
          <p:cNvSpPr>
            <a:spLocks noGrp="1"/>
          </p:cNvSpPr>
          <p:nvPr>
            <p:ph type="title"/>
          </p:nvPr>
        </p:nvSpPr>
        <p:spPr/>
        <p:txBody>
          <a:bodyPr/>
          <a:lstStyle/>
          <a:p>
            <a:r>
              <a:rPr lang="en-US" dirty="0"/>
              <a:t>Treating overamping</a:t>
            </a:r>
          </a:p>
        </p:txBody>
      </p:sp>
      <p:sp>
        <p:nvSpPr>
          <p:cNvPr id="3" name="Content Placeholder 2">
            <a:extLst>
              <a:ext uri="{FF2B5EF4-FFF2-40B4-BE49-F238E27FC236}">
                <a16:creationId xmlns:a16="http://schemas.microsoft.com/office/drawing/2014/main" id="{20969804-5585-CB1F-920B-BF335C762EAF}"/>
              </a:ext>
            </a:extLst>
          </p:cNvPr>
          <p:cNvSpPr>
            <a:spLocks noGrp="1"/>
          </p:cNvSpPr>
          <p:nvPr>
            <p:ph idx="1"/>
          </p:nvPr>
        </p:nvSpPr>
        <p:spPr/>
        <p:txBody>
          <a:bodyPr/>
          <a:lstStyle/>
          <a:p>
            <a:r>
              <a:rPr lang="en-US" b="0" i="0" dirty="0">
                <a:effectLst/>
                <a:latin typeface="Roboto" panose="02000000000000000000" pitchFamily="2" charset="0"/>
              </a:rPr>
              <a:t>In all situations of overamping, </a:t>
            </a:r>
            <a:r>
              <a:rPr lang="en-US" b="0" i="1" dirty="0">
                <a:effectLst/>
                <a:latin typeface="Roboto" panose="02000000000000000000" pitchFamily="2" charset="0"/>
              </a:rPr>
              <a:t>avoid restraints</a:t>
            </a:r>
            <a:r>
              <a:rPr lang="en-US" b="0" i="0" dirty="0">
                <a:effectLst/>
                <a:latin typeface="Roboto" panose="02000000000000000000" pitchFamily="2" charset="0"/>
              </a:rPr>
              <a:t>. </a:t>
            </a:r>
          </a:p>
          <a:p>
            <a:r>
              <a:rPr lang="en-US" b="0" i="0" dirty="0">
                <a:effectLst/>
                <a:latin typeface="Roboto" panose="02000000000000000000" pitchFamily="2" charset="0"/>
              </a:rPr>
              <a:t>Restraints can upset patients, escalating the situation.</a:t>
            </a:r>
          </a:p>
          <a:p>
            <a:r>
              <a:rPr lang="en-US" dirty="0">
                <a:latin typeface="Roboto" panose="02000000000000000000" pitchFamily="2" charset="0"/>
              </a:rPr>
              <a:t>Can lead to rhabdomyolysis, renal injury, and death. </a:t>
            </a:r>
            <a:endParaRPr lang="en-US" dirty="0"/>
          </a:p>
        </p:txBody>
      </p:sp>
    </p:spTree>
    <p:extLst>
      <p:ext uri="{BB962C8B-B14F-4D97-AF65-F5344CB8AC3E}">
        <p14:creationId xmlns:p14="http://schemas.microsoft.com/office/powerpoint/2010/main" val="3781435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B2BD-98CA-B697-99D7-F3BB933D965F}"/>
              </a:ext>
            </a:extLst>
          </p:cNvPr>
          <p:cNvSpPr>
            <a:spLocks noGrp="1"/>
          </p:cNvSpPr>
          <p:nvPr>
            <p:ph type="title"/>
          </p:nvPr>
        </p:nvSpPr>
        <p:spPr/>
        <p:txBody>
          <a:bodyPr/>
          <a:lstStyle/>
          <a:p>
            <a:r>
              <a:rPr lang="en-US" dirty="0"/>
              <a:t>Stimulant withdrawal</a:t>
            </a:r>
          </a:p>
        </p:txBody>
      </p:sp>
      <p:sp>
        <p:nvSpPr>
          <p:cNvPr id="3" name="Content Placeholder 2">
            <a:extLst>
              <a:ext uri="{FF2B5EF4-FFF2-40B4-BE49-F238E27FC236}">
                <a16:creationId xmlns:a16="http://schemas.microsoft.com/office/drawing/2014/main" id="{3A457577-934B-D2A9-4BA5-172A72A31891}"/>
              </a:ext>
            </a:extLst>
          </p:cNvPr>
          <p:cNvSpPr>
            <a:spLocks noGrp="1"/>
          </p:cNvSpPr>
          <p:nvPr>
            <p:ph idx="1"/>
          </p:nvPr>
        </p:nvSpPr>
        <p:spPr/>
        <p:txBody>
          <a:bodyPr>
            <a:normAutofit fontScale="92500" lnSpcReduction="20000"/>
          </a:bodyPr>
          <a:lstStyle/>
          <a:p>
            <a:pPr algn="l" fontAlgn="base"/>
            <a:r>
              <a:rPr lang="en-US" b="0" i="0" dirty="0">
                <a:effectLst/>
                <a:latin typeface="Roboto" panose="02000000000000000000" pitchFamily="2" charset="0"/>
              </a:rPr>
              <a:t>Stimulant withdrawal is not medically dangerous, like withdrawal from alcohol or benzodiazepines, but causes people to feel lousy. </a:t>
            </a:r>
          </a:p>
          <a:p>
            <a:pPr algn="l" fontAlgn="base"/>
            <a:r>
              <a:rPr lang="en-US" b="0" i="0" dirty="0">
                <a:effectLst/>
                <a:latin typeface="Roboto" panose="02000000000000000000" pitchFamily="2" charset="0"/>
              </a:rPr>
              <a:t>It can last for days to weeks and may result in the return to or compensatory use of other substances. </a:t>
            </a:r>
          </a:p>
          <a:p>
            <a:pPr algn="l" fontAlgn="base"/>
            <a:r>
              <a:rPr lang="en-US" b="0" i="0" dirty="0">
                <a:effectLst/>
                <a:latin typeface="Roboto" panose="02000000000000000000" pitchFamily="2" charset="0"/>
              </a:rPr>
              <a:t>Common symptoms include dysphoria, fatigue, irritability, general discomfort, and an inability to perform everyday activities (</a:t>
            </a:r>
            <a:r>
              <a:rPr lang="en-US" b="1" i="0" u="none" strike="noStrike" dirty="0">
                <a:effectLst/>
                <a:latin typeface="inherit"/>
                <a:hlinkClick r:id="rId2">
                  <a:extLst>
                    <a:ext uri="{A12FA001-AC4F-418D-AE19-62706E023703}">
                      <ahyp:hlinkClr xmlns:ahyp="http://schemas.microsoft.com/office/drawing/2018/hyperlinkcolor" val="tx"/>
                    </a:ext>
                  </a:extLst>
                </a:hlinkClick>
              </a:rPr>
              <a:t>Ciccarone &amp; Shoptaw, 2022</a:t>
            </a:r>
            <a:r>
              <a:rPr lang="en-US" b="0" i="0" dirty="0">
                <a:effectLst/>
                <a:latin typeface="Roboto" panose="02000000000000000000" pitchFamily="2" charset="0"/>
              </a:rPr>
              <a:t>). </a:t>
            </a:r>
          </a:p>
          <a:p>
            <a:pPr marL="0" indent="0">
              <a:buNone/>
            </a:pPr>
            <a:br>
              <a:rPr lang="en-US" dirty="0"/>
            </a:br>
            <a:endParaRPr lang="en-US" dirty="0"/>
          </a:p>
        </p:txBody>
      </p:sp>
    </p:spTree>
    <p:extLst>
      <p:ext uri="{BB962C8B-B14F-4D97-AF65-F5344CB8AC3E}">
        <p14:creationId xmlns:p14="http://schemas.microsoft.com/office/powerpoint/2010/main" val="2520383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39788-3472-E056-0F34-C0829ECD7188}"/>
              </a:ext>
            </a:extLst>
          </p:cNvPr>
          <p:cNvSpPr>
            <a:spLocks noGrp="1"/>
          </p:cNvSpPr>
          <p:nvPr>
            <p:ph type="title"/>
          </p:nvPr>
        </p:nvSpPr>
        <p:spPr/>
        <p:txBody>
          <a:bodyPr/>
          <a:lstStyle/>
          <a:p>
            <a:r>
              <a:rPr lang="en-US" dirty="0"/>
              <a:t>Treating stimulant use disorder</a:t>
            </a:r>
          </a:p>
        </p:txBody>
      </p:sp>
      <p:sp>
        <p:nvSpPr>
          <p:cNvPr id="3" name="Content Placeholder 2">
            <a:extLst>
              <a:ext uri="{FF2B5EF4-FFF2-40B4-BE49-F238E27FC236}">
                <a16:creationId xmlns:a16="http://schemas.microsoft.com/office/drawing/2014/main" id="{BFE21C69-1DDA-1EAC-632B-21E698AA8F9E}"/>
              </a:ext>
            </a:extLst>
          </p:cNvPr>
          <p:cNvSpPr>
            <a:spLocks noGrp="1"/>
          </p:cNvSpPr>
          <p:nvPr>
            <p:ph idx="1"/>
          </p:nvPr>
        </p:nvSpPr>
        <p:spPr/>
        <p:txBody>
          <a:bodyPr>
            <a:normAutofit fontScale="92500" lnSpcReduction="10000"/>
          </a:bodyPr>
          <a:lstStyle/>
          <a:p>
            <a:r>
              <a:rPr lang="en-US" b="0" i="0" dirty="0">
                <a:effectLst/>
                <a:latin typeface="Roboto" panose="02000000000000000000" pitchFamily="2" charset="0"/>
              </a:rPr>
              <a:t>People who use stimulants often use other substances. </a:t>
            </a:r>
          </a:p>
          <a:p>
            <a:r>
              <a:rPr lang="en-US" b="0" i="0" dirty="0">
                <a:effectLst/>
                <a:latin typeface="Roboto" panose="02000000000000000000" pitchFamily="2" charset="0"/>
              </a:rPr>
              <a:t>Be sure to ask patients if, how, and why they use additional substances. </a:t>
            </a:r>
          </a:p>
          <a:p>
            <a:r>
              <a:rPr lang="en-US" b="0" i="0" dirty="0">
                <a:effectLst/>
                <a:latin typeface="Roboto" panose="02000000000000000000" pitchFamily="2" charset="0"/>
              </a:rPr>
              <a:t>People using stimulants may also have unknown drug exposures due to contamination of the drug supply, particularly with fentanyl (</a:t>
            </a:r>
            <a:r>
              <a:rPr lang="en-US" b="1" i="0" u="none" strike="noStrike" dirty="0">
                <a:effectLst/>
                <a:latin typeface="Roboto" panose="02000000000000000000" pitchFamily="2" charset="0"/>
                <a:hlinkClick r:id="rId2">
                  <a:extLst>
                    <a:ext uri="{A12FA001-AC4F-418D-AE19-62706E023703}">
                      <ahyp:hlinkClr xmlns:ahyp="http://schemas.microsoft.com/office/drawing/2018/hyperlinkcolor" val="tx"/>
                    </a:ext>
                  </a:extLst>
                </a:hlinkClick>
              </a:rPr>
              <a:t>Ciccarone, 2021</a:t>
            </a:r>
            <a:r>
              <a:rPr lang="en-US" b="0" i="0" dirty="0">
                <a:effectLst/>
                <a:latin typeface="Roboto" panose="02000000000000000000" pitchFamily="2" charset="0"/>
              </a:rPr>
              <a:t>). </a:t>
            </a:r>
          </a:p>
          <a:p>
            <a:r>
              <a:rPr lang="en-US" b="0" i="0" dirty="0">
                <a:effectLst/>
                <a:latin typeface="Roboto" panose="02000000000000000000" pitchFamily="2" charset="0"/>
              </a:rPr>
              <a:t>In British Columbia, up to 10% of stimulants contain fentanyl (</a:t>
            </a:r>
            <a:r>
              <a:rPr lang="en-US" b="1" i="0" u="none"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CCSA, 2020</a:t>
            </a:r>
            <a:r>
              <a:rPr lang="en-US" b="0" i="0" dirty="0">
                <a:effectLst/>
                <a:latin typeface="Roboto" panose="02000000000000000000" pitchFamily="2" charset="0"/>
              </a:rPr>
              <a:t>). </a:t>
            </a:r>
          </a:p>
          <a:p>
            <a:r>
              <a:rPr lang="en-US" b="1" i="1" dirty="0">
                <a:effectLst/>
                <a:latin typeface="inherit"/>
              </a:rPr>
              <a:t>Anyone using cocaine or methamphetamine should receive naloxone to prevent fatal opioid overdose</a:t>
            </a:r>
            <a:r>
              <a:rPr lang="en-US" b="1" i="0" dirty="0">
                <a:effectLst/>
                <a:latin typeface="Roboto" panose="02000000000000000000" pitchFamily="2" charset="0"/>
              </a:rPr>
              <a:t>! </a:t>
            </a:r>
            <a:endParaRPr lang="en-US" dirty="0"/>
          </a:p>
        </p:txBody>
      </p:sp>
    </p:spTree>
    <p:extLst>
      <p:ext uri="{BB962C8B-B14F-4D97-AF65-F5344CB8AC3E}">
        <p14:creationId xmlns:p14="http://schemas.microsoft.com/office/powerpoint/2010/main" val="2919597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458E-5DB0-ABE9-28A8-6C470B5E6F3B}"/>
              </a:ext>
            </a:extLst>
          </p:cNvPr>
          <p:cNvSpPr>
            <a:spLocks noGrp="1"/>
          </p:cNvSpPr>
          <p:nvPr>
            <p:ph type="title"/>
          </p:nvPr>
        </p:nvSpPr>
        <p:spPr/>
        <p:txBody>
          <a:bodyPr/>
          <a:lstStyle/>
          <a:p>
            <a:r>
              <a:rPr lang="en-US" dirty="0"/>
              <a:t>Treating stimulant use disorder</a:t>
            </a:r>
          </a:p>
        </p:txBody>
      </p:sp>
      <p:sp>
        <p:nvSpPr>
          <p:cNvPr id="3" name="Content Placeholder 2">
            <a:extLst>
              <a:ext uri="{FF2B5EF4-FFF2-40B4-BE49-F238E27FC236}">
                <a16:creationId xmlns:a16="http://schemas.microsoft.com/office/drawing/2014/main" id="{828222FD-D804-9386-B13C-7BFA92626405}"/>
              </a:ext>
            </a:extLst>
          </p:cNvPr>
          <p:cNvSpPr>
            <a:spLocks noGrp="1"/>
          </p:cNvSpPr>
          <p:nvPr>
            <p:ph idx="1"/>
          </p:nvPr>
        </p:nvSpPr>
        <p:spPr/>
        <p:txBody>
          <a:bodyPr/>
          <a:lstStyle/>
          <a:p>
            <a:pPr algn="l" fontAlgn="base">
              <a:buFont typeface="Arial" panose="020B0604020202020204" pitchFamily="34" charset="0"/>
              <a:buChar char="•"/>
            </a:pPr>
            <a:r>
              <a:rPr lang="en-US" b="0" i="0" dirty="0">
                <a:effectLst/>
                <a:latin typeface="Roboto" panose="02000000000000000000" pitchFamily="2" charset="0"/>
              </a:rPr>
              <a:t>Medical Comorbidities</a:t>
            </a:r>
          </a:p>
          <a:p>
            <a:pPr algn="l" fontAlgn="base">
              <a:buFont typeface="Arial" panose="020B0604020202020204" pitchFamily="34" charset="0"/>
              <a:buChar char="•"/>
            </a:pPr>
            <a:r>
              <a:rPr lang="en-US" b="0" i="0" dirty="0">
                <a:effectLst/>
                <a:latin typeface="Roboto" panose="02000000000000000000" pitchFamily="2" charset="0"/>
              </a:rPr>
              <a:t>Social Determinants of Health</a:t>
            </a:r>
          </a:p>
          <a:p>
            <a:pPr algn="l" fontAlgn="base">
              <a:buFont typeface="Arial" panose="020B0604020202020204" pitchFamily="34" charset="0"/>
              <a:buChar char="•"/>
            </a:pPr>
            <a:r>
              <a:rPr lang="en-US" b="0" i="0" dirty="0">
                <a:effectLst/>
                <a:latin typeface="Roboto" panose="02000000000000000000" pitchFamily="2" charset="0"/>
              </a:rPr>
              <a:t>Psychosocial Treatments (non-pharmacologic)</a:t>
            </a:r>
          </a:p>
          <a:p>
            <a:pPr algn="l" fontAlgn="base">
              <a:buFont typeface="Arial" panose="020B0604020202020204" pitchFamily="34" charset="0"/>
              <a:buChar char="•"/>
            </a:pPr>
            <a:r>
              <a:rPr lang="en-US" b="0" i="0" dirty="0">
                <a:effectLst/>
                <a:latin typeface="Roboto" panose="02000000000000000000" pitchFamily="2" charset="0"/>
              </a:rPr>
              <a:t>Pharmacologic Treatment Options</a:t>
            </a:r>
          </a:p>
          <a:p>
            <a:pPr algn="l" fontAlgn="base">
              <a:buFont typeface="Arial" panose="020B0604020202020204" pitchFamily="34" charset="0"/>
              <a:buChar char="•"/>
            </a:pPr>
            <a:r>
              <a:rPr lang="en-US" b="0" i="0" dirty="0">
                <a:effectLst/>
                <a:latin typeface="Roboto" panose="02000000000000000000" pitchFamily="2" charset="0"/>
              </a:rPr>
              <a:t>Harm Reduction</a:t>
            </a:r>
          </a:p>
          <a:p>
            <a:endParaRPr lang="en-US" dirty="0"/>
          </a:p>
        </p:txBody>
      </p:sp>
    </p:spTree>
    <p:extLst>
      <p:ext uri="{BB962C8B-B14F-4D97-AF65-F5344CB8AC3E}">
        <p14:creationId xmlns:p14="http://schemas.microsoft.com/office/powerpoint/2010/main" val="3877726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D318-C33A-7CD7-51CD-36E9A1E7CE51}"/>
              </a:ext>
            </a:extLst>
          </p:cNvPr>
          <p:cNvSpPr>
            <a:spLocks noGrp="1"/>
          </p:cNvSpPr>
          <p:nvPr>
            <p:ph type="title"/>
          </p:nvPr>
        </p:nvSpPr>
        <p:spPr/>
        <p:txBody>
          <a:bodyPr/>
          <a:lstStyle/>
          <a:p>
            <a:r>
              <a:rPr lang="en-US" dirty="0"/>
              <a:t>Treatment of stimulant use disorder</a:t>
            </a:r>
          </a:p>
        </p:txBody>
      </p:sp>
      <p:sp>
        <p:nvSpPr>
          <p:cNvPr id="3" name="Content Placeholder 2">
            <a:extLst>
              <a:ext uri="{FF2B5EF4-FFF2-40B4-BE49-F238E27FC236}">
                <a16:creationId xmlns:a16="http://schemas.microsoft.com/office/drawing/2014/main" id="{48A400AD-E2D3-B8B2-4B86-0F8BB96B937D}"/>
              </a:ext>
            </a:extLst>
          </p:cNvPr>
          <p:cNvSpPr>
            <a:spLocks noGrp="1"/>
          </p:cNvSpPr>
          <p:nvPr>
            <p:ph idx="1"/>
          </p:nvPr>
        </p:nvSpPr>
        <p:spPr/>
        <p:txBody>
          <a:bodyPr>
            <a:normAutofit lnSpcReduction="10000"/>
          </a:bodyPr>
          <a:lstStyle/>
          <a:p>
            <a:pPr algn="l" fontAlgn="base"/>
            <a:r>
              <a:rPr lang="en-US" b="0" i="0" dirty="0">
                <a:effectLst/>
                <a:latin typeface="Roboto" panose="02000000000000000000" pitchFamily="2" charset="0"/>
              </a:rPr>
              <a:t>It is important to consider physical and psychological comorbidities as well as social determinants of health that contribute to a patient’s stimulant use. </a:t>
            </a:r>
          </a:p>
          <a:p>
            <a:pPr algn="l" fontAlgn="base"/>
            <a:r>
              <a:rPr lang="en-US" b="0" i="0" dirty="0">
                <a:effectLst/>
                <a:latin typeface="Roboto" panose="02000000000000000000" pitchFamily="2" charset="0"/>
              </a:rPr>
              <a:t>Housing status is particularly important. </a:t>
            </a:r>
          </a:p>
          <a:p>
            <a:pPr algn="l" fontAlgn="base"/>
            <a:r>
              <a:rPr lang="en-US" dirty="0">
                <a:latin typeface="Roboto" panose="02000000000000000000" pitchFamily="2" charset="0"/>
              </a:rPr>
              <a:t>Psychosocial treatment</a:t>
            </a:r>
          </a:p>
          <a:p>
            <a:pPr lvl="1" fontAlgn="base"/>
            <a:r>
              <a:rPr lang="en-US" dirty="0">
                <a:latin typeface="Roboto" panose="02000000000000000000" pitchFamily="2" charset="0"/>
              </a:rPr>
              <a:t>Contingency management</a:t>
            </a:r>
          </a:p>
          <a:p>
            <a:pPr lvl="1" fontAlgn="base"/>
            <a:r>
              <a:rPr lang="en-US" dirty="0">
                <a:latin typeface="Roboto" panose="02000000000000000000" pitchFamily="2" charset="0"/>
              </a:rPr>
              <a:t>Cogitative behavioral therapy </a:t>
            </a:r>
            <a:br>
              <a:rPr lang="en-US" dirty="0"/>
            </a:br>
            <a:endParaRPr lang="en-US" dirty="0"/>
          </a:p>
        </p:txBody>
      </p:sp>
    </p:spTree>
    <p:extLst>
      <p:ext uri="{BB962C8B-B14F-4D97-AF65-F5344CB8AC3E}">
        <p14:creationId xmlns:p14="http://schemas.microsoft.com/office/powerpoint/2010/main" val="2988337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AC92-98DE-8A12-E53C-656250780EBA}"/>
              </a:ext>
            </a:extLst>
          </p:cNvPr>
          <p:cNvSpPr>
            <a:spLocks noGrp="1"/>
          </p:cNvSpPr>
          <p:nvPr>
            <p:ph type="title"/>
          </p:nvPr>
        </p:nvSpPr>
        <p:spPr/>
        <p:txBody>
          <a:bodyPr/>
          <a:lstStyle/>
          <a:p>
            <a:r>
              <a:rPr lang="en-US" dirty="0"/>
              <a:t>Pharmacological therapy</a:t>
            </a:r>
          </a:p>
        </p:txBody>
      </p:sp>
      <p:sp>
        <p:nvSpPr>
          <p:cNvPr id="3" name="Content Placeholder 2">
            <a:extLst>
              <a:ext uri="{FF2B5EF4-FFF2-40B4-BE49-F238E27FC236}">
                <a16:creationId xmlns:a16="http://schemas.microsoft.com/office/drawing/2014/main" id="{F149C809-0CB8-5935-7EF5-46EDA38341F0}"/>
              </a:ext>
            </a:extLst>
          </p:cNvPr>
          <p:cNvSpPr>
            <a:spLocks noGrp="1"/>
          </p:cNvSpPr>
          <p:nvPr>
            <p:ph idx="1"/>
          </p:nvPr>
        </p:nvSpPr>
        <p:spPr/>
        <p:txBody>
          <a:bodyPr>
            <a:normAutofit fontScale="92500" lnSpcReduction="10000"/>
          </a:bodyPr>
          <a:lstStyle/>
          <a:p>
            <a:pPr algn="l" fontAlgn="base"/>
            <a:r>
              <a:rPr lang="en-US" b="0" i="0" dirty="0">
                <a:effectLst/>
                <a:latin typeface="Roboto" panose="02000000000000000000" pitchFamily="2" charset="0"/>
              </a:rPr>
              <a:t>No medications are approved by the FDA for stimulant use disorder. </a:t>
            </a:r>
          </a:p>
          <a:p>
            <a:pPr algn="l" fontAlgn="base"/>
            <a:r>
              <a:rPr lang="en-US" dirty="0">
                <a:latin typeface="Roboto" panose="02000000000000000000" pitchFamily="2" charset="0"/>
              </a:rPr>
              <a:t>M</a:t>
            </a:r>
            <a:r>
              <a:rPr lang="en-US" b="0" i="0" dirty="0">
                <a:effectLst/>
                <a:latin typeface="Roboto" panose="02000000000000000000" pitchFamily="2" charset="0"/>
              </a:rPr>
              <a:t>ost published data comes from small trials that focus on abstinence as the outcome. </a:t>
            </a:r>
          </a:p>
          <a:p>
            <a:pPr algn="l" fontAlgn="base"/>
            <a:r>
              <a:rPr lang="en-US" b="0" i="0" dirty="0">
                <a:effectLst/>
                <a:latin typeface="Roboto" panose="02000000000000000000" pitchFamily="2" charset="0"/>
              </a:rPr>
              <a:t>Most of these studies are underpowered with high dropout rates (&gt;40%), which makes the literature challenging to interpret. </a:t>
            </a:r>
          </a:p>
          <a:p>
            <a:pPr algn="l" fontAlgn="base"/>
            <a:r>
              <a:rPr lang="en-US" b="0" i="0" dirty="0">
                <a:effectLst/>
                <a:latin typeface="Roboto" panose="02000000000000000000" pitchFamily="2" charset="0"/>
              </a:rPr>
              <a:t>However, evidence suggests that a few medications can help in some contexts and are safe to use.</a:t>
            </a:r>
            <a:br>
              <a:rPr lang="en-US" dirty="0"/>
            </a:br>
            <a:endParaRPr lang="en-US" dirty="0"/>
          </a:p>
        </p:txBody>
      </p:sp>
    </p:spTree>
    <p:extLst>
      <p:ext uri="{BB962C8B-B14F-4D97-AF65-F5344CB8AC3E}">
        <p14:creationId xmlns:p14="http://schemas.microsoft.com/office/powerpoint/2010/main" val="10853374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236F-8967-7E55-C827-6C6C9FA6351A}"/>
              </a:ext>
            </a:extLst>
          </p:cNvPr>
          <p:cNvSpPr>
            <a:spLocks noGrp="1"/>
          </p:cNvSpPr>
          <p:nvPr>
            <p:ph type="title"/>
          </p:nvPr>
        </p:nvSpPr>
        <p:spPr/>
        <p:txBody>
          <a:bodyPr/>
          <a:lstStyle/>
          <a:p>
            <a:r>
              <a:rPr lang="en-US" dirty="0"/>
              <a:t>Pharmacological therapy</a:t>
            </a:r>
          </a:p>
        </p:txBody>
      </p:sp>
      <p:sp>
        <p:nvSpPr>
          <p:cNvPr id="3" name="Content Placeholder 2">
            <a:extLst>
              <a:ext uri="{FF2B5EF4-FFF2-40B4-BE49-F238E27FC236}">
                <a16:creationId xmlns:a16="http://schemas.microsoft.com/office/drawing/2014/main" id="{831FF5A5-B3DA-251B-5EF6-B8C1BF9376BA}"/>
              </a:ext>
            </a:extLst>
          </p:cNvPr>
          <p:cNvSpPr>
            <a:spLocks noGrp="1"/>
          </p:cNvSpPr>
          <p:nvPr>
            <p:ph idx="1"/>
          </p:nvPr>
        </p:nvSpPr>
        <p:spPr/>
        <p:txBody>
          <a:bodyPr/>
          <a:lstStyle/>
          <a:p>
            <a:r>
              <a:rPr lang="en-US" dirty="0"/>
              <a:t>Mirtazapine</a:t>
            </a:r>
          </a:p>
          <a:p>
            <a:r>
              <a:rPr lang="en-US" dirty="0"/>
              <a:t>Naltrexone with Bupropion</a:t>
            </a:r>
          </a:p>
          <a:p>
            <a:r>
              <a:rPr lang="en-US" dirty="0"/>
              <a:t>Psychostimulants</a:t>
            </a:r>
          </a:p>
          <a:p>
            <a:r>
              <a:rPr lang="en-US" dirty="0"/>
              <a:t>Topiramate </a:t>
            </a:r>
          </a:p>
        </p:txBody>
      </p:sp>
    </p:spTree>
    <p:extLst>
      <p:ext uri="{BB962C8B-B14F-4D97-AF65-F5344CB8AC3E}">
        <p14:creationId xmlns:p14="http://schemas.microsoft.com/office/powerpoint/2010/main" val="756504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F20B6-1A60-63AC-9DD4-FE93D5564FBF}"/>
              </a:ext>
            </a:extLst>
          </p:cNvPr>
          <p:cNvSpPr>
            <a:spLocks noGrp="1"/>
          </p:cNvSpPr>
          <p:nvPr>
            <p:ph type="title"/>
          </p:nvPr>
        </p:nvSpPr>
        <p:spPr/>
        <p:txBody>
          <a:bodyPr/>
          <a:lstStyle/>
          <a:p>
            <a:r>
              <a:rPr lang="en-US" dirty="0"/>
              <a:t>Harm reduction</a:t>
            </a:r>
          </a:p>
        </p:txBody>
      </p:sp>
      <p:sp>
        <p:nvSpPr>
          <p:cNvPr id="3" name="Content Placeholder 2">
            <a:extLst>
              <a:ext uri="{FF2B5EF4-FFF2-40B4-BE49-F238E27FC236}">
                <a16:creationId xmlns:a16="http://schemas.microsoft.com/office/drawing/2014/main" id="{69E960D1-3C5B-C006-862A-640356657B9D}"/>
              </a:ext>
            </a:extLst>
          </p:cNvPr>
          <p:cNvSpPr>
            <a:spLocks noGrp="1"/>
          </p:cNvSpPr>
          <p:nvPr>
            <p:ph idx="1"/>
          </p:nvPr>
        </p:nvSpPr>
        <p:spPr/>
        <p:txBody>
          <a:bodyPr>
            <a:normAutofit lnSpcReduction="10000"/>
          </a:bodyPr>
          <a:lstStyle/>
          <a:p>
            <a:pPr algn="l" fontAlgn="base"/>
            <a:r>
              <a:rPr lang="en-US" dirty="0">
                <a:latin typeface="Roboto" panose="02000000000000000000" pitchFamily="2" charset="0"/>
              </a:rPr>
              <a:t>D</a:t>
            </a:r>
            <a:r>
              <a:rPr lang="en-US" b="0" i="0" dirty="0">
                <a:effectLst/>
                <a:latin typeface="Roboto" panose="02000000000000000000" pitchFamily="2" charset="0"/>
              </a:rPr>
              <a:t>iscuss harm reduction for stimulant use with patients, especially if abstinence is not their goal. </a:t>
            </a:r>
          </a:p>
          <a:p>
            <a:pPr algn="l" fontAlgn="base"/>
            <a:r>
              <a:rPr lang="en-US" b="0" i="0" dirty="0">
                <a:effectLst/>
                <a:latin typeface="Roboto" panose="02000000000000000000" pitchFamily="2" charset="0"/>
              </a:rPr>
              <a:t>Harm reduction includes considering safer routes of administration based on a patient’s comorbidities </a:t>
            </a:r>
          </a:p>
          <a:p>
            <a:pPr lvl="1" fontAlgn="base"/>
            <a:r>
              <a:rPr lang="en-US" b="0" i="0" dirty="0">
                <a:effectLst/>
                <a:latin typeface="Roboto" panose="02000000000000000000" pitchFamily="2" charset="0"/>
              </a:rPr>
              <a:t>e.g. avoid inhalation in a patient with COPD.</a:t>
            </a:r>
          </a:p>
          <a:p>
            <a:pPr lvl="1" fontAlgn="base"/>
            <a:r>
              <a:rPr lang="en-US" dirty="0">
                <a:latin typeface="Roboto" panose="02000000000000000000" pitchFamily="2" charset="0"/>
              </a:rPr>
              <a:t>S</a:t>
            </a:r>
            <a:r>
              <a:rPr lang="en-US" b="0" i="0" dirty="0">
                <a:effectLst/>
                <a:latin typeface="Roboto" panose="02000000000000000000" pitchFamily="2" charset="0"/>
              </a:rPr>
              <a:t>afer use of equipment (e.g. discuss that hepatitis C can be transmitted from sharing pipes).</a:t>
            </a:r>
          </a:p>
          <a:p>
            <a:pPr lvl="1" fontAlgn="base"/>
            <a:r>
              <a:rPr lang="en-US" dirty="0">
                <a:latin typeface="Roboto" panose="02000000000000000000" pitchFamily="2" charset="0"/>
              </a:rPr>
              <a:t>P</a:t>
            </a:r>
            <a:r>
              <a:rPr lang="en-US" b="0" i="0" dirty="0">
                <a:effectLst/>
                <a:latin typeface="Roboto" panose="02000000000000000000" pitchFamily="2" charset="0"/>
              </a:rPr>
              <a:t>rovision of naloxone for overdose prevention. </a:t>
            </a:r>
            <a:endParaRPr lang="en-US" dirty="0"/>
          </a:p>
        </p:txBody>
      </p:sp>
    </p:spTree>
    <p:extLst>
      <p:ext uri="{BB962C8B-B14F-4D97-AF65-F5344CB8AC3E}">
        <p14:creationId xmlns:p14="http://schemas.microsoft.com/office/powerpoint/2010/main" val="289492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2D0E-544A-656F-4757-250AC6C5BDFF}"/>
              </a:ext>
            </a:extLst>
          </p:cNvPr>
          <p:cNvSpPr>
            <a:spLocks noGrp="1"/>
          </p:cNvSpPr>
          <p:nvPr>
            <p:ph type="title"/>
          </p:nvPr>
        </p:nvSpPr>
        <p:spPr/>
        <p:txBody>
          <a:bodyPr/>
          <a:lstStyle/>
          <a:p>
            <a:r>
              <a:rPr lang="en-US" dirty="0"/>
              <a:t>Diagnosing Opioid Withdrawal syndrome</a:t>
            </a:r>
          </a:p>
        </p:txBody>
      </p:sp>
      <p:sp>
        <p:nvSpPr>
          <p:cNvPr id="3" name="Content Placeholder 2">
            <a:extLst>
              <a:ext uri="{FF2B5EF4-FFF2-40B4-BE49-F238E27FC236}">
                <a16:creationId xmlns:a16="http://schemas.microsoft.com/office/drawing/2014/main" id="{AC728678-781F-4A25-6645-56A05AE9464A}"/>
              </a:ext>
            </a:extLst>
          </p:cNvPr>
          <p:cNvSpPr>
            <a:spLocks noGrp="1"/>
          </p:cNvSpPr>
          <p:nvPr>
            <p:ph idx="1"/>
          </p:nvPr>
        </p:nvSpPr>
        <p:spPr/>
        <p:txBody>
          <a:bodyPr>
            <a:normAutofit/>
          </a:bodyPr>
          <a:lstStyle/>
          <a:p>
            <a:r>
              <a:rPr lang="en-US" dirty="0"/>
              <a:t>By history patient found down and given Naloxone in the field and now in precipitated withdrawal.</a:t>
            </a:r>
          </a:p>
          <a:p>
            <a:r>
              <a:rPr lang="en-US" dirty="0"/>
              <a:t>Ran out of prescription opioids.</a:t>
            </a:r>
          </a:p>
          <a:p>
            <a:r>
              <a:rPr lang="en-US" dirty="0"/>
              <a:t>Opioid source unavailable or lacks finances to obtain illicit opioids.</a:t>
            </a:r>
          </a:p>
          <a:p>
            <a:endParaRPr lang="en-US" dirty="0"/>
          </a:p>
        </p:txBody>
      </p:sp>
    </p:spTree>
    <p:extLst>
      <p:ext uri="{BB962C8B-B14F-4D97-AF65-F5344CB8AC3E}">
        <p14:creationId xmlns:p14="http://schemas.microsoft.com/office/powerpoint/2010/main" val="355965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59B1-D212-DF90-6BD8-919A5A485C70}"/>
              </a:ext>
            </a:extLst>
          </p:cNvPr>
          <p:cNvSpPr>
            <a:spLocks noGrp="1"/>
          </p:cNvSpPr>
          <p:nvPr>
            <p:ph type="title"/>
          </p:nvPr>
        </p:nvSpPr>
        <p:spPr/>
        <p:txBody>
          <a:bodyPr/>
          <a:lstStyle/>
          <a:p>
            <a:r>
              <a:rPr lang="en-US" dirty="0"/>
              <a:t>Harm reduction</a:t>
            </a:r>
          </a:p>
        </p:txBody>
      </p:sp>
      <p:sp>
        <p:nvSpPr>
          <p:cNvPr id="3" name="Content Placeholder 2">
            <a:extLst>
              <a:ext uri="{FF2B5EF4-FFF2-40B4-BE49-F238E27FC236}">
                <a16:creationId xmlns:a16="http://schemas.microsoft.com/office/drawing/2014/main" id="{33532759-1F25-1201-4596-B96EC964EFD6}"/>
              </a:ext>
            </a:extLst>
          </p:cNvPr>
          <p:cNvSpPr>
            <a:spLocks noGrp="1"/>
          </p:cNvSpPr>
          <p:nvPr>
            <p:ph idx="1"/>
          </p:nvPr>
        </p:nvSpPr>
        <p:spPr/>
        <p:txBody>
          <a:bodyPr>
            <a:normAutofit lnSpcReduction="10000"/>
          </a:bodyPr>
          <a:lstStyle/>
          <a:p>
            <a:r>
              <a:rPr lang="en-US" b="0" i="0" dirty="0">
                <a:effectLst/>
                <a:latin typeface="Roboto" panose="02000000000000000000" pitchFamily="2" charset="0"/>
              </a:rPr>
              <a:t>Patients should be encouraged to use with people rather than alone, avoid sharing supplies, and test drug supplies with a small starting dose. </a:t>
            </a:r>
          </a:p>
          <a:p>
            <a:r>
              <a:rPr lang="en-US" b="0" i="0" dirty="0">
                <a:effectLst/>
                <a:latin typeface="Roboto" panose="02000000000000000000" pitchFamily="2" charset="0"/>
              </a:rPr>
              <a:t>Refer patients to additional resources including </a:t>
            </a:r>
          </a:p>
          <a:p>
            <a:pPr lvl="1"/>
            <a:r>
              <a:rPr lang="en-US" b="1" u="sng" dirty="0">
                <a:latin typeface="inherit"/>
                <a:hlinkClick r:id="rId2">
                  <a:extLst>
                    <a:ext uri="{A12FA001-AC4F-418D-AE19-62706E023703}">
                      <ahyp:hlinkClr xmlns:ahyp="http://schemas.microsoft.com/office/drawing/2018/hyperlinkcolor" val="tx"/>
                    </a:ext>
                  </a:extLst>
                </a:hlinkClick>
              </a:rPr>
              <a:t>O</a:t>
            </a:r>
            <a:r>
              <a:rPr lang="en-US" b="1" i="0" u="sng" strike="noStrike" dirty="0">
                <a:effectLst/>
                <a:latin typeface="inherit"/>
                <a:hlinkClick r:id="rId2">
                  <a:extLst>
                    <a:ext uri="{A12FA001-AC4F-418D-AE19-62706E023703}">
                      <ahyp:hlinkClr xmlns:ahyp="http://schemas.microsoft.com/office/drawing/2018/hyperlinkcolor" val="tx"/>
                    </a:ext>
                  </a:extLst>
                </a:hlinkClick>
              </a:rPr>
              <a:t>verdose prevention centers</a:t>
            </a:r>
            <a:endParaRPr lang="en-US" b="0" i="0" u="sng" dirty="0">
              <a:effectLst/>
              <a:latin typeface="Roboto" panose="02000000000000000000" pitchFamily="2" charset="0"/>
            </a:endParaRPr>
          </a:p>
          <a:p>
            <a:pPr lvl="1"/>
            <a:r>
              <a:rPr lang="en-US" u="sng" dirty="0">
                <a:latin typeface="Roboto" panose="02000000000000000000" pitchFamily="2" charset="0"/>
              </a:rPr>
              <a:t>L</a:t>
            </a:r>
            <a:r>
              <a:rPr lang="en-US" b="0" i="0" u="sng" dirty="0">
                <a:effectLst/>
                <a:latin typeface="Roboto" panose="02000000000000000000" pitchFamily="2" charset="0"/>
              </a:rPr>
              <a:t>ocal </a:t>
            </a:r>
            <a:r>
              <a:rPr lang="en-US" b="1" i="0" u="none" strike="noStrike" dirty="0">
                <a:effectLst/>
                <a:latin typeface="inherit"/>
                <a:hlinkClick r:id="rId3">
                  <a:extLst>
                    <a:ext uri="{A12FA001-AC4F-418D-AE19-62706E023703}">
                      <ahyp:hlinkClr xmlns:ahyp="http://schemas.microsoft.com/office/drawing/2018/hyperlinkcolor" val="tx"/>
                    </a:ext>
                  </a:extLst>
                </a:hlinkClick>
              </a:rPr>
              <a:t>syringe exchange programs</a:t>
            </a:r>
            <a:r>
              <a:rPr lang="en-US" b="0" i="0" dirty="0">
                <a:effectLst/>
                <a:latin typeface="Roboto" panose="02000000000000000000" pitchFamily="2" charset="0"/>
              </a:rPr>
              <a:t> </a:t>
            </a:r>
          </a:p>
          <a:p>
            <a:pPr lvl="1"/>
            <a:r>
              <a:rPr lang="en-US" b="1" dirty="0">
                <a:latin typeface="inherit"/>
                <a:hlinkClick r:id="rId4">
                  <a:extLst>
                    <a:ext uri="{A12FA001-AC4F-418D-AE19-62706E023703}">
                      <ahyp:hlinkClr xmlns:ahyp="http://schemas.microsoft.com/office/drawing/2018/hyperlinkcolor" val="tx"/>
                    </a:ext>
                  </a:extLst>
                </a:hlinkClick>
              </a:rPr>
              <a:t>N</a:t>
            </a:r>
            <a:r>
              <a:rPr lang="en-US" b="1" i="0" u="none" strike="noStrike" dirty="0">
                <a:effectLst/>
                <a:latin typeface="inherit"/>
                <a:hlinkClick r:id="rId4">
                  <a:extLst>
                    <a:ext uri="{A12FA001-AC4F-418D-AE19-62706E023703}">
                      <ahyp:hlinkClr xmlns:ahyp="http://schemas.microsoft.com/office/drawing/2018/hyperlinkcolor" val="tx"/>
                    </a:ext>
                  </a:extLst>
                </a:hlinkClick>
              </a:rPr>
              <a:t>ever use alone hotline</a:t>
            </a:r>
            <a:endParaRPr lang="en-US" dirty="0">
              <a:latin typeface="Roboto" panose="02000000000000000000" pitchFamily="2" charset="0"/>
            </a:endParaRPr>
          </a:p>
          <a:p>
            <a:pPr lvl="1"/>
            <a:r>
              <a:rPr lang="en-US" b="1" dirty="0">
                <a:latin typeface="inherit"/>
                <a:hlinkClick r:id="rId5">
                  <a:extLst>
                    <a:ext uri="{A12FA001-AC4F-418D-AE19-62706E023703}">
                      <ahyp:hlinkClr xmlns:ahyp="http://schemas.microsoft.com/office/drawing/2018/hyperlinkcolor" val="tx"/>
                    </a:ext>
                  </a:extLst>
                </a:hlinkClick>
              </a:rPr>
              <a:t>P</a:t>
            </a:r>
            <a:r>
              <a:rPr lang="en-US" b="1" i="0" u="none" strike="noStrike" dirty="0">
                <a:effectLst/>
                <a:latin typeface="inherit"/>
                <a:hlinkClick r:id="rId5">
                  <a:extLst>
                    <a:ext uri="{A12FA001-AC4F-418D-AE19-62706E023703}">
                      <ahyp:hlinkClr xmlns:ahyp="http://schemas.microsoft.com/office/drawing/2018/hyperlinkcolor" val="tx"/>
                    </a:ext>
                  </a:extLst>
                </a:hlinkClick>
              </a:rPr>
              <a:t>atient handouts</a:t>
            </a:r>
            <a:r>
              <a:rPr lang="en-US" b="0" i="0" dirty="0">
                <a:effectLst/>
                <a:latin typeface="Roboto" panose="02000000000000000000" pitchFamily="2" charset="0"/>
              </a:rPr>
              <a:t> available for free online</a:t>
            </a:r>
          </a:p>
          <a:p>
            <a:endParaRPr lang="en-US" dirty="0"/>
          </a:p>
        </p:txBody>
      </p:sp>
    </p:spTree>
    <p:extLst>
      <p:ext uri="{BB962C8B-B14F-4D97-AF65-F5344CB8AC3E}">
        <p14:creationId xmlns:p14="http://schemas.microsoft.com/office/powerpoint/2010/main" val="39740993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0897-EC91-152E-8679-F5EA9D8FDFBE}"/>
              </a:ext>
            </a:extLst>
          </p:cNvPr>
          <p:cNvSpPr>
            <a:spLocks noGrp="1"/>
          </p:cNvSpPr>
          <p:nvPr>
            <p:ph type="title"/>
          </p:nvPr>
        </p:nvSpPr>
        <p:spPr/>
        <p:txBody>
          <a:bodyPr/>
          <a:lstStyle/>
          <a:p>
            <a:r>
              <a:rPr lang="en-US" dirty="0" err="1"/>
              <a:t>Nitazines</a:t>
            </a:r>
            <a:endParaRPr lang="en-US" dirty="0"/>
          </a:p>
        </p:txBody>
      </p:sp>
      <p:sp>
        <p:nvSpPr>
          <p:cNvPr id="3" name="Content Placeholder 2">
            <a:extLst>
              <a:ext uri="{FF2B5EF4-FFF2-40B4-BE49-F238E27FC236}">
                <a16:creationId xmlns:a16="http://schemas.microsoft.com/office/drawing/2014/main" id="{85FA3AEA-AE29-AB36-19A4-520B76E82737}"/>
              </a:ext>
            </a:extLst>
          </p:cNvPr>
          <p:cNvSpPr>
            <a:spLocks noGrp="1"/>
          </p:cNvSpPr>
          <p:nvPr>
            <p:ph idx="1"/>
          </p:nvPr>
        </p:nvSpPr>
        <p:spPr/>
        <p:txBody>
          <a:bodyPr>
            <a:normAutofit/>
          </a:bodyPr>
          <a:lstStyle/>
          <a:p>
            <a:r>
              <a:rPr lang="en-US" dirty="0">
                <a:effectLst/>
                <a:latin typeface="Helvetica" pitchFamily="2" charset="0"/>
              </a:rPr>
              <a:t>Novel Opioids: </a:t>
            </a:r>
            <a:r>
              <a:rPr lang="en-US" dirty="0" err="1">
                <a:effectLst/>
                <a:latin typeface="Helvetica" pitchFamily="2" charset="0"/>
              </a:rPr>
              <a:t>Nitazines</a:t>
            </a:r>
            <a:endParaRPr lang="en-US" dirty="0">
              <a:effectLst/>
              <a:latin typeface="Helvetica" pitchFamily="2" charset="0"/>
            </a:endParaRPr>
          </a:p>
          <a:p>
            <a:pPr lvl="1"/>
            <a:r>
              <a:rPr lang="en-US" dirty="0" err="1">
                <a:effectLst/>
                <a:latin typeface="Helvetica" pitchFamily="2" charset="0"/>
              </a:rPr>
              <a:t>Brorphine</a:t>
            </a:r>
            <a:endParaRPr lang="en-US" dirty="0">
              <a:effectLst/>
              <a:latin typeface="Helvetica" pitchFamily="2" charset="0"/>
            </a:endParaRPr>
          </a:p>
          <a:p>
            <a:pPr lvl="1"/>
            <a:r>
              <a:rPr lang="en-US" dirty="0">
                <a:effectLst/>
                <a:latin typeface="Helvetica" pitchFamily="2" charset="0"/>
              </a:rPr>
              <a:t>Para </a:t>
            </a:r>
            <a:r>
              <a:rPr lang="en-US" dirty="0" err="1">
                <a:effectLst/>
                <a:latin typeface="Helvetica" pitchFamily="2" charset="0"/>
              </a:rPr>
              <a:t>fluoro</a:t>
            </a:r>
            <a:r>
              <a:rPr lang="en-US" dirty="0">
                <a:effectLst/>
                <a:latin typeface="Helvetica" pitchFamily="2" charset="0"/>
              </a:rPr>
              <a:t> fentanyl</a:t>
            </a:r>
          </a:p>
          <a:p>
            <a:r>
              <a:rPr lang="en-US" dirty="0">
                <a:effectLst/>
                <a:latin typeface="Helvetica" pitchFamily="2" charset="0"/>
              </a:rPr>
              <a:t>Developed in 1950s for pain and anesthesia </a:t>
            </a:r>
          </a:p>
          <a:p>
            <a:r>
              <a:rPr lang="en-US" dirty="0">
                <a:effectLst/>
                <a:latin typeface="Helvetica" pitchFamily="2" charset="0"/>
              </a:rPr>
              <a:t>Up to 40x stronger than fentanyl</a:t>
            </a:r>
          </a:p>
          <a:p>
            <a:r>
              <a:rPr lang="en-US" dirty="0">
                <a:effectLst/>
                <a:latin typeface="Helvetica" pitchFamily="2" charset="0"/>
              </a:rPr>
              <a:t>Multiple doses of naloxone</a:t>
            </a:r>
          </a:p>
          <a:p>
            <a:endParaRPr lang="en-US" dirty="0"/>
          </a:p>
        </p:txBody>
      </p:sp>
    </p:spTree>
    <p:extLst>
      <p:ext uri="{BB962C8B-B14F-4D97-AF65-F5344CB8AC3E}">
        <p14:creationId xmlns:p14="http://schemas.microsoft.com/office/powerpoint/2010/main" val="19755846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17F5-FBFD-6F40-DB8F-F1DDDBF57936}"/>
              </a:ext>
            </a:extLst>
          </p:cNvPr>
          <p:cNvSpPr>
            <a:spLocks noGrp="1"/>
          </p:cNvSpPr>
          <p:nvPr>
            <p:ph type="title"/>
          </p:nvPr>
        </p:nvSpPr>
        <p:spPr/>
        <p:txBody>
          <a:bodyPr/>
          <a:lstStyle/>
          <a:p>
            <a:r>
              <a:rPr lang="en-US" dirty="0"/>
              <a:t>Pitfalls of treating OUD in the ed</a:t>
            </a:r>
          </a:p>
        </p:txBody>
      </p:sp>
      <p:sp>
        <p:nvSpPr>
          <p:cNvPr id="3" name="Content Placeholder 2">
            <a:extLst>
              <a:ext uri="{FF2B5EF4-FFF2-40B4-BE49-F238E27FC236}">
                <a16:creationId xmlns:a16="http://schemas.microsoft.com/office/drawing/2014/main" id="{7B49F9CF-71E8-CE8C-0A86-8EFB9FDF7A98}"/>
              </a:ext>
            </a:extLst>
          </p:cNvPr>
          <p:cNvSpPr>
            <a:spLocks noGrp="1"/>
          </p:cNvSpPr>
          <p:nvPr>
            <p:ph idx="1"/>
          </p:nvPr>
        </p:nvSpPr>
        <p:spPr/>
        <p:txBody>
          <a:bodyPr/>
          <a:lstStyle/>
          <a:p>
            <a:pPr algn="l">
              <a:buFont typeface="Arial" panose="020B0604020202020204" pitchFamily="34" charset="0"/>
              <a:buChar char="•"/>
            </a:pPr>
            <a:r>
              <a:rPr lang="en-US" b="0" i="0" dirty="0">
                <a:effectLst/>
                <a:latin typeface="proximasoft"/>
              </a:rPr>
              <a:t>Failure to screen for co-ingestions, other substance abuse disorders, or unstable psychiatric disease.</a:t>
            </a:r>
          </a:p>
          <a:p>
            <a:pPr algn="l">
              <a:buFont typeface="Arial" panose="020B0604020202020204" pitchFamily="34" charset="0"/>
              <a:buChar char="•"/>
            </a:pPr>
            <a:r>
              <a:rPr lang="en-US" b="0" i="0" dirty="0">
                <a:effectLst/>
                <a:latin typeface="proximasoft"/>
              </a:rPr>
              <a:t>Failure to screen for trauma or medical complications of abuse.</a:t>
            </a:r>
          </a:p>
          <a:p>
            <a:pPr algn="l">
              <a:buFont typeface="Arial" panose="020B0604020202020204" pitchFamily="34" charset="0"/>
              <a:buChar char="•"/>
            </a:pPr>
            <a:r>
              <a:rPr lang="en-US" b="0" i="0" dirty="0">
                <a:effectLst/>
                <a:latin typeface="proximasoft"/>
              </a:rPr>
              <a:t>Failure to prescribe naloxone when clinically indicated.</a:t>
            </a:r>
          </a:p>
          <a:p>
            <a:pPr marL="0" indent="0" algn="l">
              <a:buNone/>
            </a:pPr>
            <a:br>
              <a:rPr lang="en-US" b="0" i="0" dirty="0">
                <a:effectLst/>
                <a:latin typeface="proximasoft"/>
              </a:rPr>
            </a:br>
            <a:endParaRPr lang="en-US" b="0" i="0" dirty="0">
              <a:effectLst/>
              <a:latin typeface="proximasoft"/>
            </a:endParaRPr>
          </a:p>
          <a:p>
            <a:endParaRPr lang="en-US" dirty="0"/>
          </a:p>
        </p:txBody>
      </p:sp>
    </p:spTree>
    <p:extLst>
      <p:ext uri="{BB962C8B-B14F-4D97-AF65-F5344CB8AC3E}">
        <p14:creationId xmlns:p14="http://schemas.microsoft.com/office/powerpoint/2010/main" val="6556936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41DE-44F7-8000-5FA6-F801F8CB02DC}"/>
              </a:ext>
            </a:extLst>
          </p:cNvPr>
          <p:cNvSpPr>
            <a:spLocks noGrp="1"/>
          </p:cNvSpPr>
          <p:nvPr>
            <p:ph type="title"/>
          </p:nvPr>
        </p:nvSpPr>
        <p:spPr/>
        <p:txBody>
          <a:bodyPr/>
          <a:lstStyle/>
          <a:p>
            <a:r>
              <a:rPr lang="en-US" dirty="0"/>
              <a:t>Pitfalls </a:t>
            </a:r>
          </a:p>
        </p:txBody>
      </p:sp>
      <p:sp>
        <p:nvSpPr>
          <p:cNvPr id="3" name="Content Placeholder 2">
            <a:extLst>
              <a:ext uri="{FF2B5EF4-FFF2-40B4-BE49-F238E27FC236}">
                <a16:creationId xmlns:a16="http://schemas.microsoft.com/office/drawing/2014/main" id="{B7E23A52-9B3A-B27A-04F8-1CDCACFA47FE}"/>
              </a:ext>
            </a:extLst>
          </p:cNvPr>
          <p:cNvSpPr>
            <a:spLocks noGrp="1"/>
          </p:cNvSpPr>
          <p:nvPr>
            <p:ph idx="1"/>
          </p:nvPr>
        </p:nvSpPr>
        <p:spPr/>
        <p:txBody>
          <a:bodyPr/>
          <a:lstStyle/>
          <a:p>
            <a:r>
              <a:rPr lang="en-US" b="0" i="0" dirty="0">
                <a:effectLst/>
                <a:latin typeface="proximasoft"/>
              </a:rPr>
              <a:t>Oxycodone may be the most abuse-prone opioid due to its rapid active transport across the blood brain barrier and enhanced effects in mesolimbic dopamine signaling. </a:t>
            </a:r>
          </a:p>
          <a:p>
            <a:r>
              <a:rPr lang="en-US" b="0" i="0" dirty="0">
                <a:effectLst/>
                <a:latin typeface="proximasoft"/>
              </a:rPr>
              <a:t>In a recent survey-based study of opioid dependent patients, oxycodone was rated the most desirable and most addictive by 86 patients who met the criteria for opioid use disorder.</a:t>
            </a:r>
          </a:p>
          <a:p>
            <a:r>
              <a:rPr lang="en-US" dirty="0">
                <a:latin typeface="proximasoft"/>
              </a:rPr>
              <a:t>Consider using immediate release morphine for pain control at home.</a:t>
            </a:r>
            <a:endParaRPr lang="en-US" b="0" i="0" dirty="0">
              <a:effectLst/>
              <a:latin typeface="proximasoft"/>
            </a:endParaRPr>
          </a:p>
          <a:p>
            <a:endParaRPr lang="en-US" dirty="0"/>
          </a:p>
        </p:txBody>
      </p:sp>
    </p:spTree>
    <p:extLst>
      <p:ext uri="{BB962C8B-B14F-4D97-AF65-F5344CB8AC3E}">
        <p14:creationId xmlns:p14="http://schemas.microsoft.com/office/powerpoint/2010/main" val="2148953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5A96-22D9-2B52-1930-19E66AE5114E}"/>
              </a:ext>
            </a:extLst>
          </p:cNvPr>
          <p:cNvSpPr>
            <a:spLocks noGrp="1"/>
          </p:cNvSpPr>
          <p:nvPr>
            <p:ph type="title"/>
          </p:nvPr>
        </p:nvSpPr>
        <p:spPr/>
        <p:txBody>
          <a:bodyPr/>
          <a:lstStyle/>
          <a:p>
            <a:r>
              <a:rPr lang="en-US" dirty="0"/>
              <a:t>Summery</a:t>
            </a:r>
          </a:p>
        </p:txBody>
      </p:sp>
      <p:sp>
        <p:nvSpPr>
          <p:cNvPr id="3" name="Content Placeholder 2">
            <a:extLst>
              <a:ext uri="{FF2B5EF4-FFF2-40B4-BE49-F238E27FC236}">
                <a16:creationId xmlns:a16="http://schemas.microsoft.com/office/drawing/2014/main" id="{48ADC83E-662D-91C6-42E7-FDA1CEE13D94}"/>
              </a:ext>
            </a:extLst>
          </p:cNvPr>
          <p:cNvSpPr>
            <a:spLocks noGrp="1"/>
          </p:cNvSpPr>
          <p:nvPr>
            <p:ph idx="1"/>
          </p:nvPr>
        </p:nvSpPr>
        <p:spPr/>
        <p:txBody>
          <a:bodyPr/>
          <a:lstStyle/>
          <a:p>
            <a:r>
              <a:rPr lang="en-US" dirty="0"/>
              <a:t>MOUD is totally doable in the ED.</a:t>
            </a:r>
          </a:p>
          <a:p>
            <a:r>
              <a:rPr lang="en-US" dirty="0"/>
              <a:t>MOUD saves lives, reduces harm, decreases health care costs.</a:t>
            </a:r>
          </a:p>
          <a:p>
            <a:r>
              <a:rPr lang="en-US" dirty="0"/>
              <a:t>Don’t forget to prescribe Naloxone to patients with OUD or those you are prescribing opioids. </a:t>
            </a:r>
          </a:p>
        </p:txBody>
      </p:sp>
    </p:spTree>
    <p:extLst>
      <p:ext uri="{BB962C8B-B14F-4D97-AF65-F5344CB8AC3E}">
        <p14:creationId xmlns:p14="http://schemas.microsoft.com/office/powerpoint/2010/main" val="1001593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F7B9-4BF5-C523-04A8-3B5C010BD25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E218AC4-5B40-9158-33F1-98CCCB8ACD03}"/>
              </a:ext>
            </a:extLst>
          </p:cNvPr>
          <p:cNvSpPr>
            <a:spLocks noGrp="1"/>
          </p:cNvSpPr>
          <p:nvPr>
            <p:ph idx="1"/>
          </p:nvPr>
        </p:nvSpPr>
        <p:spPr/>
        <p:txBody>
          <a:bodyPr/>
          <a:lstStyle/>
          <a:p>
            <a:r>
              <a:rPr lang="en-US" dirty="0"/>
              <a:t>Recourses:</a:t>
            </a:r>
          </a:p>
          <a:p>
            <a:pPr lvl="1"/>
            <a:r>
              <a:rPr lang="en-US" dirty="0"/>
              <a:t>California Bridge Treatment Protocols </a:t>
            </a:r>
            <a:r>
              <a:rPr lang="en-US" dirty="0" err="1"/>
              <a:t>bridgetotreatment.org</a:t>
            </a:r>
            <a:endParaRPr lang="en-US" dirty="0"/>
          </a:p>
          <a:p>
            <a:pPr lvl="1"/>
            <a:r>
              <a:rPr lang="en-US" dirty="0"/>
              <a:t>Curb Siders Addiction Medicine Podcast</a:t>
            </a:r>
          </a:p>
          <a:p>
            <a:pPr lvl="1"/>
            <a:r>
              <a:rPr lang="en-US" dirty="0"/>
              <a:t>EM:RAP </a:t>
            </a:r>
            <a:r>
              <a:rPr lang="en-US" dirty="0" err="1"/>
              <a:t>CorePendium</a:t>
            </a:r>
            <a:endParaRPr lang="en-US" dirty="0"/>
          </a:p>
          <a:p>
            <a:pPr lvl="1"/>
            <a:r>
              <a:rPr lang="en-US" dirty="0"/>
              <a:t>The Addiction Files Podcast</a:t>
            </a:r>
          </a:p>
          <a:p>
            <a:pPr lvl="1"/>
            <a:r>
              <a:rPr lang="en-US" dirty="0"/>
              <a:t>Addiction Medicine Made Easy with Casey Grover, </a:t>
            </a:r>
            <a:r>
              <a:rPr lang="en-US"/>
              <a:t>MD Podcast</a:t>
            </a:r>
            <a:endParaRPr lang="en-US" dirty="0"/>
          </a:p>
        </p:txBody>
      </p:sp>
    </p:spTree>
    <p:extLst>
      <p:ext uri="{BB962C8B-B14F-4D97-AF65-F5344CB8AC3E}">
        <p14:creationId xmlns:p14="http://schemas.microsoft.com/office/powerpoint/2010/main" val="29989660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2276-1FA6-598D-FB6F-C0BC45E0A643}"/>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578158E7-8AAF-9AAE-AB4F-608A93DB2DE0}"/>
              </a:ext>
            </a:extLst>
          </p:cNvPr>
          <p:cNvSpPr>
            <a:spLocks noGrp="1"/>
          </p:cNvSpPr>
          <p:nvPr>
            <p:ph idx="1"/>
          </p:nvPr>
        </p:nvSpPr>
        <p:spPr/>
        <p:txBody>
          <a:bodyPr>
            <a:normAutofit/>
          </a:bodyPr>
          <a:lstStyle/>
          <a:p>
            <a:r>
              <a:rPr lang="en-US" sz="1200" dirty="0"/>
              <a:t>Extended-Release 7-Day Injectable Buprenorphine for Patients With Minimal to Mild Opioid Withdrawal Gail D’Onofrio, MD; Andrew A. Herring, MD; Jeanmarie Perrone, MD; Kathryn Hawk, MD; Elizabeth A. Samuels, MD; Ethan Cowan, MD; Erik Anderson, MD; Ryan McCormack, MD; Kristen Huntley, PhD; Patricia Owens, MS; </a:t>
            </a:r>
            <a:r>
              <a:rPr lang="en-US" sz="1200" dirty="0" err="1"/>
              <a:t>Shara</a:t>
            </a:r>
            <a:r>
              <a:rPr lang="en-US" sz="1200" dirty="0"/>
              <a:t> Martel, MPH; Mark </a:t>
            </a:r>
            <a:r>
              <a:rPr lang="en-US" sz="1200" dirty="0" err="1"/>
              <a:t>Schactman</a:t>
            </a:r>
            <a:r>
              <a:rPr lang="en-US" sz="1200" dirty="0"/>
              <a:t>, MHS; Michele R. </a:t>
            </a:r>
            <a:r>
              <a:rPr lang="en-US" sz="1200" dirty="0" err="1"/>
              <a:t>Lofwall</a:t>
            </a:r>
            <a:r>
              <a:rPr lang="en-US" sz="1200" dirty="0"/>
              <a:t>, MD; Sharon L. Walsh, PhD; James </a:t>
            </a:r>
            <a:r>
              <a:rPr lang="en-US" sz="1200" dirty="0" err="1"/>
              <a:t>Dziura</a:t>
            </a:r>
            <a:r>
              <a:rPr lang="en-US" sz="1200" dirty="0"/>
              <a:t>, PhD; David A. </a:t>
            </a:r>
            <a:r>
              <a:rPr lang="en-US" sz="1200" dirty="0" err="1"/>
              <a:t>Fiellin</a:t>
            </a:r>
            <a:r>
              <a:rPr lang="en-US" sz="1200" dirty="0"/>
              <a:t>, MD</a:t>
            </a:r>
          </a:p>
          <a:p>
            <a:r>
              <a:rPr lang="en-US" sz="1050" dirty="0"/>
              <a:t>“It’s called overamping”: experiences of overdose among people who use methamphetamine Robert W. Harding1 , Katherine T. Wagner2 , Phillip Fiuty3 , </a:t>
            </a:r>
            <a:r>
              <a:rPr lang="en-US" sz="1050" dirty="0" err="1"/>
              <a:t>Krysti</a:t>
            </a:r>
            <a:r>
              <a:rPr lang="en-US" sz="1050" dirty="0"/>
              <a:t> P. Smith1 , Kimberly Page2 and Karla D. Wagner1, Harding et al. Harm Reduction Journal (2022) 19:4 </a:t>
            </a:r>
            <a:r>
              <a:rPr lang="en-US" sz="1050" dirty="0">
                <a:hlinkClick r:id="rId2"/>
              </a:rPr>
              <a:t>https://doi.org/10.1186/s12954-022-00588-7</a:t>
            </a:r>
            <a:endParaRPr lang="en-US" sz="1050" dirty="0"/>
          </a:p>
          <a:p>
            <a:r>
              <a:rPr lang="en-US" sz="1050" b="0" dirty="0">
                <a:effectLst/>
              </a:rPr>
              <a:t>Opioid Use Disorder and Dependence, Core </a:t>
            </a:r>
            <a:r>
              <a:rPr lang="en-US" sz="1050" b="0" dirty="0" err="1">
                <a:effectLst/>
              </a:rPr>
              <a:t>Pendium</a:t>
            </a:r>
            <a:r>
              <a:rPr lang="en-US" sz="1050" b="0" dirty="0">
                <a:effectLst/>
              </a:rPr>
              <a:t> EMRAP.ORG </a:t>
            </a:r>
            <a:r>
              <a:rPr lang="en-US" sz="1050" b="1" i="0" dirty="0" err="1">
                <a:effectLst/>
              </a:rPr>
              <a:t>Author</a:t>
            </a:r>
            <a:r>
              <a:rPr lang="en-US" sz="1050" b="1" i="0" u="none" strike="noStrike" dirty="0" err="1">
                <a:effectLst/>
              </a:rPr>
              <a:t>David</a:t>
            </a:r>
            <a:r>
              <a:rPr lang="en-US" sz="1050" b="1" i="0" u="none" strike="noStrike" dirty="0">
                <a:effectLst/>
              </a:rPr>
              <a:t> Black, MD, </a:t>
            </a:r>
            <a:r>
              <a:rPr lang="en-US" sz="1050" b="1" i="0" dirty="0">
                <a:effectLst/>
              </a:rPr>
              <a:t>Section </a:t>
            </a:r>
            <a:r>
              <a:rPr lang="en-US" sz="1050" b="1" i="0" dirty="0" err="1">
                <a:effectLst/>
              </a:rPr>
              <a:t>Editor</a:t>
            </a:r>
            <a:r>
              <a:rPr lang="en-US" sz="1050" b="1" i="0" u="none" strike="noStrike" dirty="0" err="1">
                <a:effectLst/>
              </a:rPr>
              <a:t>Manpreet</a:t>
            </a:r>
            <a:r>
              <a:rPr lang="en-US" sz="1050" b="1" i="0" u="none" strike="noStrike" dirty="0">
                <a:effectLst/>
              </a:rPr>
              <a:t> Singh, MD, </a:t>
            </a:r>
            <a:r>
              <a:rPr lang="en-US" sz="1050" b="1" i="0" dirty="0">
                <a:effectLst/>
              </a:rPr>
              <a:t>Associate </a:t>
            </a:r>
            <a:r>
              <a:rPr lang="en-US" sz="1050" b="1" i="0" dirty="0" err="1">
                <a:effectLst/>
              </a:rPr>
              <a:t>Editor</a:t>
            </a:r>
            <a:r>
              <a:rPr lang="en-US" sz="1050" b="1" i="0" u="none" strike="noStrike" dirty="0" err="1">
                <a:effectLst/>
              </a:rPr>
              <a:t>Sean</a:t>
            </a:r>
            <a:r>
              <a:rPr lang="en-US" sz="1050" b="1" i="0" u="none" strike="noStrike" dirty="0">
                <a:effectLst/>
              </a:rPr>
              <a:t> Patrick </a:t>
            </a:r>
            <a:r>
              <a:rPr lang="en-US" sz="1050" b="1" i="0" u="none" strike="noStrike" dirty="0" err="1">
                <a:effectLst/>
              </a:rPr>
              <a:t>Nordt</a:t>
            </a:r>
            <a:r>
              <a:rPr lang="en-US" sz="1050" b="1" i="0" u="none" strike="noStrike" dirty="0">
                <a:effectLst/>
              </a:rPr>
              <a:t>, MD, PharmD</a:t>
            </a:r>
            <a:r>
              <a:rPr lang="en-US" sz="1050" u="none" strike="noStrike" dirty="0"/>
              <a:t>, </a:t>
            </a:r>
            <a:r>
              <a:rPr lang="en-US" sz="1050" b="1" i="0" dirty="0">
                <a:effectLst/>
              </a:rPr>
              <a:t>Editors in </a:t>
            </a:r>
            <a:r>
              <a:rPr lang="en-US" sz="1050" b="1" i="0" dirty="0" err="1">
                <a:effectLst/>
              </a:rPr>
              <a:t>Chief</a:t>
            </a:r>
            <a:r>
              <a:rPr lang="en-US" sz="1050" b="1" i="0" u="none" strike="noStrike" dirty="0" err="1">
                <a:effectLst/>
              </a:rPr>
              <a:t>Amal</a:t>
            </a:r>
            <a:r>
              <a:rPr lang="en-US" sz="1050" b="1" i="0" u="none" strike="noStrike" dirty="0">
                <a:effectLst/>
              </a:rPr>
              <a:t> </a:t>
            </a:r>
            <a:r>
              <a:rPr lang="en-US" sz="1050" b="1" i="0" u="none" strike="noStrike" dirty="0" err="1">
                <a:effectLst/>
              </a:rPr>
              <a:t>Mattu</a:t>
            </a:r>
            <a:r>
              <a:rPr lang="en-US" sz="1050" b="1" i="0" u="none" strike="noStrike" dirty="0">
                <a:effectLst/>
              </a:rPr>
              <a:t>, MD, Stuart </a:t>
            </a:r>
            <a:r>
              <a:rPr lang="en-US" sz="1050" b="1" i="0" u="none" strike="noStrike" dirty="0" err="1">
                <a:effectLst/>
              </a:rPr>
              <a:t>Swadron</a:t>
            </a:r>
            <a:r>
              <a:rPr lang="en-US" sz="1050" b="1" i="0" u="none" strike="noStrike" dirty="0">
                <a:effectLst/>
              </a:rPr>
              <a:t>, MD</a:t>
            </a:r>
            <a:r>
              <a:rPr lang="en-US" sz="1050" dirty="0"/>
              <a:t>, </a:t>
            </a:r>
            <a:r>
              <a:rPr lang="en-US" sz="1050" b="1" i="0" u="none" strike="noStrike" dirty="0">
                <a:effectLst/>
              </a:rPr>
              <a:t>Sean Patrick </a:t>
            </a:r>
            <a:r>
              <a:rPr lang="en-US" sz="1050" b="1" i="0" u="none" strike="noStrike" dirty="0" err="1">
                <a:effectLst/>
              </a:rPr>
              <a:t>Nordt</a:t>
            </a:r>
            <a:r>
              <a:rPr lang="en-US" sz="1050" b="1" i="0" u="none" strike="noStrike" dirty="0">
                <a:effectLst/>
              </a:rPr>
              <a:t>, MD, PharmD</a:t>
            </a:r>
            <a:r>
              <a:rPr lang="en-US" sz="1050" dirty="0"/>
              <a:t>, </a:t>
            </a:r>
            <a:r>
              <a:rPr lang="en-US" sz="1050" b="1" i="0" u="none" strike="noStrike" dirty="0">
                <a:effectLst/>
              </a:rPr>
              <a:t>Whitney Johnson, MD, MS</a:t>
            </a:r>
          </a:p>
          <a:p>
            <a:r>
              <a:rPr lang="en-US" sz="900" b="0" i="0" dirty="0">
                <a:effectLst/>
                <a:latin typeface="Roboto" panose="02000000000000000000" pitchFamily="2" charset="0"/>
              </a:rPr>
              <a:t>Huxley-Reicher Z, Bach, P,  Stahl, N, Mullins, K,  Morford K, Chan, CA, “#5 Amp Up Your Treatment of Stimulant Use Disorder with Dr. Paxton Bach”. </a:t>
            </a:r>
            <a:r>
              <a:rPr lang="en-US" sz="900" b="0" i="1" dirty="0">
                <a:effectLst/>
                <a:latin typeface="Roboto" panose="02000000000000000000" pitchFamily="2" charset="0"/>
              </a:rPr>
              <a:t>The </a:t>
            </a:r>
            <a:r>
              <a:rPr lang="en-US" sz="900" b="0" i="1" dirty="0" err="1">
                <a:effectLst/>
                <a:latin typeface="Roboto" panose="02000000000000000000" pitchFamily="2" charset="0"/>
              </a:rPr>
              <a:t>Curbsiders</a:t>
            </a:r>
            <a:r>
              <a:rPr lang="en-US" sz="900" b="0" i="1" dirty="0">
                <a:effectLst/>
                <a:latin typeface="Roboto" panose="02000000000000000000" pitchFamily="2" charset="0"/>
              </a:rPr>
              <a:t> Addiction Medicine Podcast. </a:t>
            </a:r>
            <a:r>
              <a:rPr lang="en-US" sz="900" b="1" i="0" u="none" strike="noStrike" dirty="0">
                <a:effectLst/>
                <a:latin typeface="Roboto" panose="02000000000000000000" pitchFamily="2" charset="0"/>
                <a:hlinkClick r:id="rId3">
                  <a:extLst>
                    <a:ext uri="{A12FA001-AC4F-418D-AE19-62706E023703}">
                      <ahyp:hlinkClr xmlns:ahyp="http://schemas.microsoft.com/office/drawing/2018/hyperlinkcolor" val="tx"/>
                    </a:ext>
                  </a:extLst>
                </a:hlinkClick>
              </a:rPr>
              <a:t>http://thecurbsiders.com/addiction</a:t>
            </a:r>
            <a:r>
              <a:rPr lang="en-US" sz="900" b="0" i="0" dirty="0">
                <a:effectLst/>
                <a:latin typeface="Roboto" panose="02000000000000000000" pitchFamily="2" charset="0"/>
              </a:rPr>
              <a:t>  August 4th, 2022.</a:t>
            </a:r>
          </a:p>
          <a:p>
            <a:r>
              <a:rPr lang="en-US" sz="900" b="0" i="0" dirty="0" err="1">
                <a:effectLst/>
                <a:latin typeface="Roboto" panose="02000000000000000000" pitchFamily="2" charset="0"/>
              </a:rPr>
              <a:t>Kryzhanovskaya</a:t>
            </a:r>
            <a:r>
              <a:rPr lang="en-US" sz="900" b="0" i="0" dirty="0">
                <a:effectLst/>
                <a:latin typeface="Roboto" panose="02000000000000000000" pitchFamily="2" charset="0"/>
              </a:rPr>
              <a:t> E, </a:t>
            </a:r>
            <a:r>
              <a:rPr lang="en-US" sz="900" b="0" i="0" dirty="0" err="1">
                <a:effectLst/>
                <a:latin typeface="Roboto" panose="02000000000000000000" pitchFamily="2" charset="0"/>
              </a:rPr>
              <a:t>Sokolski</a:t>
            </a:r>
            <a:r>
              <a:rPr lang="en-US" sz="900" b="0" i="0" dirty="0">
                <a:effectLst/>
                <a:latin typeface="Roboto" panose="02000000000000000000" pitchFamily="2" charset="0"/>
              </a:rPr>
              <a:t> E, Goff A, </a:t>
            </a:r>
            <a:r>
              <a:rPr lang="en-US" sz="900" b="0" i="0" dirty="0" err="1">
                <a:effectLst/>
                <a:latin typeface="Roboto" panose="02000000000000000000" pitchFamily="2" charset="0"/>
              </a:rPr>
              <a:t>Leyde</a:t>
            </a:r>
            <a:r>
              <a:rPr lang="en-US" sz="900" b="0" i="0" dirty="0">
                <a:effectLst/>
                <a:latin typeface="Roboto" panose="02000000000000000000" pitchFamily="2" charset="0"/>
              </a:rPr>
              <a:t> S, Chan CA “#22 Low Key Pearls for Low Dose </a:t>
            </a:r>
            <a:r>
              <a:rPr lang="en-US" sz="900" b="0" i="0" dirty="0" err="1">
                <a:effectLst/>
                <a:latin typeface="Roboto" panose="02000000000000000000" pitchFamily="2" charset="0"/>
              </a:rPr>
              <a:t>Bup</a:t>
            </a:r>
            <a:r>
              <a:rPr lang="en-US" sz="900" b="0" i="0" dirty="0">
                <a:effectLst/>
                <a:latin typeface="Roboto" panose="02000000000000000000" pitchFamily="2" charset="0"/>
              </a:rPr>
              <a:t> with Dr. </a:t>
            </a:r>
            <a:r>
              <a:rPr lang="en-US" sz="900" b="0" i="0" dirty="0" err="1">
                <a:effectLst/>
                <a:latin typeface="Roboto" panose="02000000000000000000" pitchFamily="2" charset="0"/>
              </a:rPr>
              <a:t>Sokoloski</a:t>
            </a:r>
            <a:r>
              <a:rPr lang="en-US" sz="900" b="0" i="0" dirty="0">
                <a:effectLst/>
                <a:latin typeface="Roboto" panose="02000000000000000000" pitchFamily="2" charset="0"/>
              </a:rPr>
              <a:t> and Amelia Goff, FNP”. </a:t>
            </a:r>
            <a:r>
              <a:rPr lang="en-US" sz="900" b="0" i="1" dirty="0">
                <a:effectLst/>
                <a:latin typeface="Roboto" panose="02000000000000000000" pitchFamily="2" charset="0"/>
              </a:rPr>
              <a:t>The </a:t>
            </a:r>
            <a:r>
              <a:rPr lang="en-US" sz="900" b="0" i="1" dirty="0" err="1">
                <a:effectLst/>
                <a:latin typeface="Roboto" panose="02000000000000000000" pitchFamily="2" charset="0"/>
              </a:rPr>
              <a:t>Curbsiders</a:t>
            </a:r>
            <a:r>
              <a:rPr lang="en-US" sz="900" b="0" i="1" dirty="0">
                <a:effectLst/>
                <a:latin typeface="Roboto" panose="02000000000000000000" pitchFamily="2" charset="0"/>
              </a:rPr>
              <a:t> Addiction Medicine Podcast. </a:t>
            </a:r>
            <a:r>
              <a:rPr lang="en-US" sz="900" b="1" i="0" u="none" strike="noStrike" dirty="0">
                <a:effectLst/>
                <a:latin typeface="Roboto" panose="02000000000000000000" pitchFamily="2" charset="0"/>
                <a:hlinkClick r:id="rId4">
                  <a:extLst>
                    <a:ext uri="{A12FA001-AC4F-418D-AE19-62706E023703}">
                      <ahyp:hlinkClr xmlns:ahyp="http://schemas.microsoft.com/office/drawing/2018/hyperlinkcolor" val="tx"/>
                    </a:ext>
                  </a:extLst>
                </a:hlinkClick>
              </a:rPr>
              <a:t>https://thecurbsiders.com/addiction</a:t>
            </a:r>
            <a:r>
              <a:rPr lang="en-US" sz="900" b="0" i="0" dirty="0">
                <a:effectLst/>
                <a:latin typeface="Roboto" panose="02000000000000000000" pitchFamily="2" charset="0"/>
              </a:rPr>
              <a:t> September 19th, 2023</a:t>
            </a:r>
          </a:p>
          <a:p>
            <a:r>
              <a:rPr lang="en-US" sz="1050" b="0" i="0" dirty="0">
                <a:effectLst/>
                <a:latin typeface="Roboto" panose="02000000000000000000" pitchFamily="2" charset="0"/>
              </a:rPr>
              <a:t>Mullins K, </a:t>
            </a:r>
            <a:r>
              <a:rPr lang="en-US" sz="1050" b="0" i="0" dirty="0" err="1">
                <a:effectLst/>
                <a:latin typeface="Roboto" panose="02000000000000000000" pitchFamily="2" charset="0"/>
              </a:rPr>
              <a:t>Terplan</a:t>
            </a:r>
            <a:r>
              <a:rPr lang="en-US" sz="1050" b="0" i="0" dirty="0">
                <a:effectLst/>
                <a:latin typeface="Roboto" panose="02000000000000000000" pitchFamily="2" charset="0"/>
              </a:rPr>
              <a:t> M, </a:t>
            </a:r>
            <a:r>
              <a:rPr lang="en-US" sz="1050" b="0" i="0" dirty="0" err="1">
                <a:effectLst/>
                <a:latin typeface="Roboto" panose="02000000000000000000" pitchFamily="2" charset="0"/>
              </a:rPr>
              <a:t>Sonoda</a:t>
            </a:r>
            <a:r>
              <a:rPr lang="en-US" sz="1050" b="0" i="0" dirty="0">
                <a:effectLst/>
                <a:latin typeface="Roboto" panose="02000000000000000000" pitchFamily="2" charset="0"/>
              </a:rPr>
              <a:t> K, Chan CA. “#13 Opioid Use Disorder in Pregnancy with Dr.  </a:t>
            </a:r>
            <a:r>
              <a:rPr lang="en-US" sz="1050" b="0" i="0" dirty="0" err="1">
                <a:effectLst/>
                <a:latin typeface="Roboto" panose="02000000000000000000" pitchFamily="2" charset="0"/>
              </a:rPr>
              <a:t>Miska</a:t>
            </a:r>
            <a:r>
              <a:rPr lang="en-US" sz="1050" b="0" i="0" dirty="0">
                <a:effectLst/>
                <a:latin typeface="Roboto" panose="02000000000000000000" pitchFamily="2" charset="0"/>
              </a:rPr>
              <a:t> </a:t>
            </a:r>
            <a:r>
              <a:rPr lang="en-US" sz="1050" b="0" i="0" dirty="0" err="1">
                <a:effectLst/>
                <a:latin typeface="Roboto" panose="02000000000000000000" pitchFamily="2" charset="0"/>
              </a:rPr>
              <a:t>Terplan</a:t>
            </a:r>
            <a:r>
              <a:rPr lang="en-US" sz="1050" b="0" i="0" dirty="0">
                <a:effectLst/>
                <a:latin typeface="Roboto" panose="02000000000000000000" pitchFamily="2" charset="0"/>
              </a:rPr>
              <a:t>”. </a:t>
            </a:r>
            <a:r>
              <a:rPr lang="en-US" sz="1050" b="0" i="1" dirty="0">
                <a:effectLst/>
                <a:latin typeface="Roboto" panose="02000000000000000000" pitchFamily="2" charset="0"/>
              </a:rPr>
              <a:t>The </a:t>
            </a:r>
            <a:r>
              <a:rPr lang="en-US" sz="1050" b="0" i="1" dirty="0" err="1">
                <a:effectLst/>
                <a:latin typeface="Roboto" panose="02000000000000000000" pitchFamily="2" charset="0"/>
              </a:rPr>
              <a:t>Curbsiders</a:t>
            </a:r>
            <a:r>
              <a:rPr lang="en-US" sz="1050" b="0" i="1" dirty="0">
                <a:effectLst/>
                <a:latin typeface="Roboto" panose="02000000000000000000" pitchFamily="2" charset="0"/>
              </a:rPr>
              <a:t> Addiction Medicine Podcast. </a:t>
            </a:r>
            <a:r>
              <a:rPr lang="en-US" sz="1050" b="1" i="0" u="none" strike="noStrike" dirty="0">
                <a:effectLst/>
                <a:latin typeface="Roboto" panose="02000000000000000000" pitchFamily="2" charset="0"/>
                <a:hlinkClick r:id="rId4">
                  <a:extLst>
                    <a:ext uri="{A12FA001-AC4F-418D-AE19-62706E023703}">
                      <ahyp:hlinkClr xmlns:ahyp="http://schemas.microsoft.com/office/drawing/2018/hyperlinkcolor" val="tx"/>
                    </a:ext>
                  </a:extLst>
                </a:hlinkClick>
              </a:rPr>
              <a:t>https://thecurbsiders.com/addiction</a:t>
            </a:r>
            <a:r>
              <a:rPr lang="en-US" sz="1050" b="0" i="0" dirty="0">
                <a:effectLst/>
                <a:latin typeface="Roboto" panose="02000000000000000000" pitchFamily="2" charset="0"/>
              </a:rPr>
              <a:t> July 13th, 2023.</a:t>
            </a:r>
            <a:br>
              <a:rPr lang="en-US" sz="1050" dirty="0"/>
            </a:br>
            <a:endParaRPr lang="en-US" sz="1200" dirty="0"/>
          </a:p>
        </p:txBody>
      </p:sp>
    </p:spTree>
    <p:extLst>
      <p:ext uri="{BB962C8B-B14F-4D97-AF65-F5344CB8AC3E}">
        <p14:creationId xmlns:p14="http://schemas.microsoft.com/office/powerpoint/2010/main" val="3974781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EC1DC-5783-7E0F-C3A7-2DD4BE9614B5}"/>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BDD08591-13E1-61D5-9E12-4F1C15C5E015}"/>
              </a:ext>
            </a:extLst>
          </p:cNvPr>
          <p:cNvSpPr>
            <a:spLocks noGrp="1"/>
          </p:cNvSpPr>
          <p:nvPr>
            <p:ph idx="1"/>
          </p:nvPr>
        </p:nvSpPr>
        <p:spPr/>
        <p:txBody>
          <a:bodyPr>
            <a:normAutofit/>
          </a:bodyPr>
          <a:lstStyle/>
          <a:p>
            <a:r>
              <a:rPr lang="en-US" sz="1400" b="0" i="0" dirty="0" err="1">
                <a:effectLst/>
                <a:latin typeface="Roboto" panose="02000000000000000000" pitchFamily="2" charset="0"/>
              </a:rPr>
              <a:t>Potee</a:t>
            </a:r>
            <a:r>
              <a:rPr lang="en-US" sz="1400" b="0" i="0" dirty="0">
                <a:effectLst/>
                <a:latin typeface="Roboto" panose="02000000000000000000" pitchFamily="2" charset="0"/>
              </a:rPr>
              <a:t>, R, Morford, K, </a:t>
            </a:r>
            <a:r>
              <a:rPr lang="en-US" sz="1400" b="0" i="0" dirty="0" err="1">
                <a:effectLst/>
                <a:latin typeface="Roboto" panose="02000000000000000000" pitchFamily="2" charset="0"/>
              </a:rPr>
              <a:t>Watto</a:t>
            </a:r>
            <a:r>
              <a:rPr lang="en-US" sz="1400" b="0" i="0" dirty="0">
                <a:effectLst/>
                <a:latin typeface="Roboto" panose="02000000000000000000" pitchFamily="2" charset="0"/>
              </a:rPr>
              <a:t> MF, Huxley-Reicher Z, Cohen S, Chan CA “#1 Methadone for Opioid Use Disorder – Find your Rage with Dr. Ruth </a:t>
            </a:r>
            <a:r>
              <a:rPr lang="en-US" sz="1400" b="0" i="0" dirty="0" err="1">
                <a:effectLst/>
                <a:latin typeface="Roboto" panose="02000000000000000000" pitchFamily="2" charset="0"/>
              </a:rPr>
              <a:t>Potee</a:t>
            </a:r>
            <a:r>
              <a:rPr lang="en-US" sz="1400" b="0" i="0" dirty="0">
                <a:effectLst/>
                <a:latin typeface="Roboto" panose="02000000000000000000" pitchFamily="2" charset="0"/>
              </a:rPr>
              <a:t>”. </a:t>
            </a:r>
            <a:r>
              <a:rPr lang="en-US" sz="1400" b="0" i="1" dirty="0">
                <a:effectLst/>
                <a:latin typeface="Roboto" panose="02000000000000000000" pitchFamily="2" charset="0"/>
              </a:rPr>
              <a:t>The </a:t>
            </a:r>
            <a:r>
              <a:rPr lang="en-US" sz="1400" b="0" i="1" dirty="0" err="1">
                <a:effectLst/>
                <a:latin typeface="Roboto" panose="02000000000000000000" pitchFamily="2" charset="0"/>
              </a:rPr>
              <a:t>Curbsiders</a:t>
            </a:r>
            <a:r>
              <a:rPr lang="en-US" sz="1400" b="0" i="1" dirty="0">
                <a:effectLst/>
                <a:latin typeface="Roboto" panose="02000000000000000000" pitchFamily="2" charset="0"/>
              </a:rPr>
              <a:t> Addiction Medicine Podcast. </a:t>
            </a:r>
            <a:r>
              <a:rPr lang="en-US" sz="1400" b="1" i="0" u="none" strike="noStrike" dirty="0">
                <a:effectLst/>
                <a:latin typeface="Roboto" panose="02000000000000000000" pitchFamily="2" charset="0"/>
                <a:hlinkClick r:id="rId2">
                  <a:extLst>
                    <a:ext uri="{A12FA001-AC4F-418D-AE19-62706E023703}">
                      <ahyp:hlinkClr xmlns:ahyp="http://schemas.microsoft.com/office/drawing/2018/hyperlinkcolor" val="tx"/>
                    </a:ext>
                  </a:extLst>
                </a:hlinkClick>
              </a:rPr>
              <a:t>http://thecurbsiders.com/episode-list</a:t>
            </a:r>
            <a:r>
              <a:rPr lang="en-US" sz="1400" b="0" i="0" dirty="0">
                <a:effectLst/>
                <a:latin typeface="Roboto" panose="02000000000000000000" pitchFamily="2" charset="0"/>
              </a:rPr>
              <a:t> </a:t>
            </a:r>
            <a:r>
              <a:rPr lang="en-US" sz="1400" b="0" i="0" dirty="0" err="1">
                <a:effectLst/>
                <a:latin typeface="Roboto" panose="02000000000000000000" pitchFamily="2" charset="0"/>
              </a:rPr>
              <a:t>Julu</a:t>
            </a:r>
            <a:r>
              <a:rPr lang="en-US" sz="1400" b="0" i="0" dirty="0">
                <a:effectLst/>
                <a:latin typeface="Roboto" panose="02000000000000000000" pitchFamily="2" charset="0"/>
              </a:rPr>
              <a:t> 7th, 2022. </a:t>
            </a:r>
          </a:p>
          <a:p>
            <a:pPr algn="l" fontAlgn="base"/>
            <a:r>
              <a:rPr lang="en-US" sz="1100" b="0" i="0" dirty="0">
                <a:effectLst/>
                <a:latin typeface="Roboto" panose="02000000000000000000" pitchFamily="2" charset="0"/>
              </a:rPr>
              <a:t>Cohen S, </a:t>
            </a:r>
            <a:r>
              <a:rPr lang="en-US" sz="1100" b="0" i="0" dirty="0" err="1">
                <a:effectLst/>
                <a:latin typeface="Roboto" panose="02000000000000000000" pitchFamily="2" charset="0"/>
              </a:rPr>
              <a:t>Soran</a:t>
            </a:r>
            <a:r>
              <a:rPr lang="en-US" sz="1100" b="0" i="0" dirty="0">
                <a:effectLst/>
                <a:latin typeface="Roboto" panose="02000000000000000000" pitchFamily="2" charset="0"/>
              </a:rPr>
              <a:t> C, Mullins K, Chan CA “#7 Do the OBOT: Buprenorphine for OUD in the Clinic with Dr. Christine </a:t>
            </a:r>
            <a:r>
              <a:rPr lang="en-US" sz="1100" b="0" i="0" dirty="0" err="1">
                <a:effectLst/>
                <a:latin typeface="Roboto" panose="02000000000000000000" pitchFamily="2" charset="0"/>
              </a:rPr>
              <a:t>Soran</a:t>
            </a:r>
            <a:r>
              <a:rPr lang="en-US" sz="1100" b="0" i="0" dirty="0">
                <a:effectLst/>
                <a:latin typeface="Roboto" panose="02000000000000000000" pitchFamily="2" charset="0"/>
              </a:rPr>
              <a:t>”. </a:t>
            </a:r>
            <a:r>
              <a:rPr lang="en-US" sz="1100" b="0" i="1" dirty="0">
                <a:effectLst/>
                <a:latin typeface="inherit"/>
              </a:rPr>
              <a:t>The </a:t>
            </a:r>
            <a:r>
              <a:rPr lang="en-US" sz="1100" b="0" i="1" dirty="0" err="1">
                <a:effectLst/>
                <a:latin typeface="inherit"/>
              </a:rPr>
              <a:t>Curbsiders</a:t>
            </a:r>
            <a:r>
              <a:rPr lang="en-US" sz="1100" b="0" i="1" dirty="0">
                <a:effectLst/>
                <a:latin typeface="inherit"/>
              </a:rPr>
              <a:t> Addiction Medicine Podcast. </a:t>
            </a:r>
            <a:r>
              <a:rPr lang="en-US" sz="1100" b="1" i="0" u="none" strike="noStrike" dirty="0">
                <a:effectLst/>
                <a:latin typeface="inherit"/>
                <a:hlinkClick r:id="rId3">
                  <a:extLst>
                    <a:ext uri="{A12FA001-AC4F-418D-AE19-62706E023703}">
                      <ahyp:hlinkClr xmlns:ahyp="http://schemas.microsoft.com/office/drawing/2018/hyperlinkcolor" val="tx"/>
                    </a:ext>
                  </a:extLst>
                </a:hlinkClick>
              </a:rPr>
              <a:t>http://thecurbsiders.com/addiction</a:t>
            </a:r>
            <a:r>
              <a:rPr lang="en-US" sz="1100" b="0" i="0" dirty="0">
                <a:effectLst/>
                <a:latin typeface="Roboto" panose="02000000000000000000" pitchFamily="2" charset="0"/>
              </a:rPr>
              <a:t> 8/18/2022</a:t>
            </a:r>
          </a:p>
          <a:p>
            <a:pPr algn="l" fontAlgn="base"/>
            <a:r>
              <a:rPr lang="en-US" sz="1100" b="0" i="0" dirty="0">
                <a:effectLst/>
                <a:latin typeface="Roboto" panose="02000000000000000000" pitchFamily="2" charset="0"/>
                <a:hlinkClick r:id="rId4">
                  <a:extLst>
                    <a:ext uri="{A12FA001-AC4F-418D-AE19-62706E023703}">
                      <ahyp:hlinkClr xmlns:ahyp="http://schemas.microsoft.com/office/drawing/2018/hyperlinkcolor" val="tx"/>
                    </a:ext>
                  </a:extLst>
                </a:hlinkClick>
              </a:rPr>
              <a:t>https://bridgetotreatment.org/wp-content/uploads/protocol-packet.pdf</a:t>
            </a:r>
            <a:r>
              <a:rPr lang="en-US" sz="1100" b="0" i="0" dirty="0">
                <a:effectLst/>
                <a:latin typeface="Roboto" panose="02000000000000000000" pitchFamily="2" charset="0"/>
              </a:rPr>
              <a:t> - Emergency Department Buprenorphine Quick start, Buprenorphine immediately after opioid overdose reversal with Naloxone, Buprenorphine quick start in pregnancy, Methadone hospital quick start.</a:t>
            </a:r>
          </a:p>
          <a:p>
            <a:pPr marL="0" indent="0" algn="l" fontAlgn="base">
              <a:buNone/>
            </a:pPr>
            <a:endParaRPr lang="en-US" sz="1100" b="0" i="0" dirty="0">
              <a:solidFill>
                <a:srgbClr val="333333"/>
              </a:solidFill>
              <a:effectLst/>
              <a:highlight>
                <a:srgbClr val="FFFFFF"/>
              </a:highlight>
              <a:latin typeface="Roboto" panose="02000000000000000000" pitchFamily="2" charset="0"/>
            </a:endParaRPr>
          </a:p>
        </p:txBody>
      </p:sp>
    </p:spTree>
    <p:extLst>
      <p:ext uri="{BB962C8B-B14F-4D97-AF65-F5344CB8AC3E}">
        <p14:creationId xmlns:p14="http://schemas.microsoft.com/office/powerpoint/2010/main" val="55482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B56-3C4E-FE4E-AE61-79516B3B8FAB}"/>
              </a:ext>
            </a:extLst>
          </p:cNvPr>
          <p:cNvSpPr>
            <a:spLocks noGrp="1"/>
          </p:cNvSpPr>
          <p:nvPr>
            <p:ph type="title"/>
          </p:nvPr>
        </p:nvSpPr>
        <p:spPr>
          <a:xfrm>
            <a:off x="1141413" y="207726"/>
            <a:ext cx="9905998" cy="1478570"/>
          </a:xfrm>
        </p:spPr>
        <p:txBody>
          <a:bodyPr/>
          <a:lstStyle/>
          <a:p>
            <a:r>
              <a:rPr lang="en-US" dirty="0"/>
              <a:t>Other history</a:t>
            </a:r>
          </a:p>
        </p:txBody>
      </p:sp>
      <p:sp>
        <p:nvSpPr>
          <p:cNvPr id="3" name="Content Placeholder 2">
            <a:extLst>
              <a:ext uri="{FF2B5EF4-FFF2-40B4-BE49-F238E27FC236}">
                <a16:creationId xmlns:a16="http://schemas.microsoft.com/office/drawing/2014/main" id="{08DFF04A-09EA-A7C5-223A-837F7D3378C8}"/>
              </a:ext>
            </a:extLst>
          </p:cNvPr>
          <p:cNvSpPr>
            <a:spLocks noGrp="1"/>
          </p:cNvSpPr>
          <p:nvPr>
            <p:ph idx="1"/>
          </p:nvPr>
        </p:nvSpPr>
        <p:spPr>
          <a:xfrm>
            <a:off x="1141412" y="1686296"/>
            <a:ext cx="9905999" cy="4702629"/>
          </a:xfrm>
        </p:spPr>
        <p:txBody>
          <a:bodyPr>
            <a:normAutofit/>
          </a:bodyPr>
          <a:lstStyle/>
          <a:p>
            <a:r>
              <a:rPr lang="en-US" b="0" i="0" dirty="0">
                <a:effectLst/>
                <a:latin typeface="proximasoft"/>
              </a:rPr>
              <a:t>Quantify daily use: drug/dose/route/frequency.</a:t>
            </a:r>
          </a:p>
          <a:p>
            <a:pPr algn="l">
              <a:buFont typeface="Arial" panose="020B0604020202020204" pitchFamily="34" charset="0"/>
              <a:buChar char="•"/>
            </a:pPr>
            <a:r>
              <a:rPr lang="en-US" b="0" i="0" dirty="0">
                <a:effectLst/>
                <a:latin typeface="proximasoft"/>
              </a:rPr>
              <a:t>The clinician should also elicit historical factors that may place the patient at higher risk from complications from opioid withdrawal such as </a:t>
            </a:r>
          </a:p>
          <a:p>
            <a:pPr lvl="1"/>
            <a:r>
              <a:rPr lang="en-US" dirty="0">
                <a:latin typeface="proximasoft"/>
              </a:rPr>
              <a:t>C</a:t>
            </a:r>
            <a:r>
              <a:rPr lang="en-US" b="0" i="0" dirty="0">
                <a:effectLst/>
                <a:latin typeface="proximasoft"/>
              </a:rPr>
              <a:t>omorbid coronary artery disease</a:t>
            </a:r>
          </a:p>
          <a:p>
            <a:pPr lvl="1"/>
            <a:r>
              <a:rPr lang="en-US" dirty="0">
                <a:latin typeface="proximasoft"/>
              </a:rPr>
              <a:t>C</a:t>
            </a:r>
            <a:r>
              <a:rPr lang="en-US" b="0" i="0" dirty="0">
                <a:effectLst/>
                <a:latin typeface="proximasoft"/>
              </a:rPr>
              <a:t>hronic kidney disease </a:t>
            </a:r>
          </a:p>
          <a:p>
            <a:pPr lvl="1"/>
            <a:r>
              <a:rPr lang="en-US" dirty="0">
                <a:latin typeface="proximasoft"/>
              </a:rPr>
              <a:t>D</a:t>
            </a:r>
            <a:r>
              <a:rPr lang="en-US" b="0" i="0" dirty="0">
                <a:effectLst/>
                <a:latin typeface="proximasoft"/>
              </a:rPr>
              <a:t>iabetes mellitus </a:t>
            </a:r>
          </a:p>
          <a:p>
            <a:pPr lvl="1"/>
            <a:r>
              <a:rPr lang="en-US" dirty="0">
                <a:latin typeface="proximasoft"/>
              </a:rPr>
              <a:t>H</a:t>
            </a:r>
            <a:r>
              <a:rPr lang="en-US" b="0" i="0" dirty="0">
                <a:effectLst/>
                <a:latin typeface="proximasoft"/>
              </a:rPr>
              <a:t>epatic failure</a:t>
            </a:r>
          </a:p>
          <a:p>
            <a:pPr lvl="1"/>
            <a:r>
              <a:rPr lang="en-US" dirty="0">
                <a:latin typeface="proximasoft"/>
              </a:rPr>
              <a:t>A</a:t>
            </a:r>
            <a:r>
              <a:rPr lang="en-US" b="0" i="0" dirty="0">
                <a:effectLst/>
                <a:latin typeface="proximasoft"/>
              </a:rPr>
              <a:t>lcohol/sedative-hypnotic withdrawal</a:t>
            </a:r>
          </a:p>
          <a:p>
            <a:pPr lvl="1"/>
            <a:r>
              <a:rPr lang="en-US" dirty="0">
                <a:latin typeface="proximasoft"/>
              </a:rPr>
              <a:t>E</a:t>
            </a:r>
            <a:r>
              <a:rPr lang="en-US" b="0" i="0" dirty="0">
                <a:effectLst/>
                <a:latin typeface="proximasoft"/>
              </a:rPr>
              <a:t>pilepsy</a:t>
            </a:r>
          </a:p>
          <a:p>
            <a:endParaRPr lang="en-US" dirty="0"/>
          </a:p>
        </p:txBody>
      </p:sp>
    </p:spTree>
    <p:extLst>
      <p:ext uri="{BB962C8B-B14F-4D97-AF65-F5344CB8AC3E}">
        <p14:creationId xmlns:p14="http://schemas.microsoft.com/office/powerpoint/2010/main" val="219547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ioid withdrawal">
            <a:extLst>
              <a:ext uri="{FF2B5EF4-FFF2-40B4-BE49-F238E27FC236}">
                <a16:creationId xmlns:a16="http://schemas.microsoft.com/office/drawing/2014/main" id="{C7CA92E7-1D02-2E86-FA1E-808423DB5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0"/>
            <a:ext cx="10264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15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9501-772C-654A-52EB-59ECB945425B}"/>
              </a:ext>
            </a:extLst>
          </p:cNvPr>
          <p:cNvSpPr>
            <a:spLocks noGrp="1"/>
          </p:cNvSpPr>
          <p:nvPr>
            <p:ph type="title"/>
          </p:nvPr>
        </p:nvSpPr>
        <p:spPr/>
        <p:txBody>
          <a:bodyPr/>
          <a:lstStyle/>
          <a:p>
            <a:r>
              <a:rPr lang="en-US" dirty="0"/>
              <a:t>Clinical Opiate withdrawal Scale (COWS)</a:t>
            </a:r>
          </a:p>
        </p:txBody>
      </p:sp>
      <p:sp>
        <p:nvSpPr>
          <p:cNvPr id="3" name="Content Placeholder 2">
            <a:extLst>
              <a:ext uri="{FF2B5EF4-FFF2-40B4-BE49-F238E27FC236}">
                <a16:creationId xmlns:a16="http://schemas.microsoft.com/office/drawing/2014/main" id="{71599AB1-BC8A-4544-9D56-8133CD59875E}"/>
              </a:ext>
            </a:extLst>
          </p:cNvPr>
          <p:cNvSpPr>
            <a:spLocks noGrp="1"/>
          </p:cNvSpPr>
          <p:nvPr>
            <p:ph idx="1"/>
          </p:nvPr>
        </p:nvSpPr>
        <p:spPr/>
        <p:txBody>
          <a:bodyPr>
            <a:normAutofit/>
          </a:bodyPr>
          <a:lstStyle/>
          <a:p>
            <a:r>
              <a:rPr lang="en-US" dirty="0"/>
              <a:t>COWS is an 11-item scale. </a:t>
            </a:r>
          </a:p>
          <a:p>
            <a:r>
              <a:rPr lang="en-US" dirty="0"/>
              <a:t>Can be used in both inpatient and outpatient settings.</a:t>
            </a:r>
          </a:p>
          <a:p>
            <a:r>
              <a:rPr lang="en-US" dirty="0"/>
              <a:t>To reproducibly rate common signs and symptoms of opiate withdrawal and monitor these symptoms over time. </a:t>
            </a:r>
          </a:p>
          <a:p>
            <a:r>
              <a:rPr lang="en-US" dirty="0"/>
              <a:t>The summed score for the complete scale can be used to help clinicians determine the stage or severity of opiate withdrawal.</a:t>
            </a:r>
          </a:p>
        </p:txBody>
      </p:sp>
    </p:spTree>
    <p:extLst>
      <p:ext uri="{BB962C8B-B14F-4D97-AF65-F5344CB8AC3E}">
        <p14:creationId xmlns:p14="http://schemas.microsoft.com/office/powerpoint/2010/main" val="2883676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{33E58E3C-7892-954E-B68F-8D6C20682A1E}tf10001122</Template>
  <TotalTime>41313</TotalTime>
  <Words>5293</Words>
  <Application>Microsoft Office PowerPoint</Application>
  <PresentationFormat>Widescreen</PresentationFormat>
  <Paragraphs>406</Paragraphs>
  <Slides>67</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Calibri</vt:lpstr>
      <vt:lpstr>Google Sans</vt:lpstr>
      <vt:lpstr>Helvetica</vt:lpstr>
      <vt:lpstr>inherit</vt:lpstr>
      <vt:lpstr>Merriweather</vt:lpstr>
      <vt:lpstr>Open Sans</vt:lpstr>
      <vt:lpstr>proximasoft</vt:lpstr>
      <vt:lpstr>Roboto</vt:lpstr>
      <vt:lpstr>Source Sans Pro</vt:lpstr>
      <vt:lpstr>Times New Roman</vt:lpstr>
      <vt:lpstr>Tw Cen MT</vt:lpstr>
      <vt:lpstr>Circuit</vt:lpstr>
      <vt:lpstr>Medication for Opioid use disorder (moud)  treatment of stimulant use disorder </vt:lpstr>
      <vt:lpstr>Disclosures </vt:lpstr>
      <vt:lpstr>Objectives of lecture</vt:lpstr>
      <vt:lpstr>Why offer MOUD In the ED</vt:lpstr>
      <vt:lpstr>Diagnosing Opioid use disorder </vt:lpstr>
      <vt:lpstr>Diagnosing Opioid Withdrawal syndrome</vt:lpstr>
      <vt:lpstr>Other history</vt:lpstr>
      <vt:lpstr>PowerPoint Presentation</vt:lpstr>
      <vt:lpstr>Clinical Opiate withdrawal Scale (COWS)</vt:lpstr>
      <vt:lpstr>COWS</vt:lpstr>
      <vt:lpstr>Subjective Opiate withdrawal scale (sows)</vt:lpstr>
      <vt:lpstr>PowerPoint Presentation</vt:lpstr>
      <vt:lpstr>Symptomatic treatment</vt:lpstr>
      <vt:lpstr>Symptomatic treatments</vt:lpstr>
      <vt:lpstr>Symptomatic treatment</vt:lpstr>
      <vt:lpstr>Symptomatic treatment</vt:lpstr>
      <vt:lpstr>Symptomatic treatment </vt:lpstr>
      <vt:lpstr>Symptomatic treatment</vt:lpstr>
      <vt:lpstr>Medications for opioid use disorder (moud)</vt:lpstr>
      <vt:lpstr>Buprenorphine</vt:lpstr>
      <vt:lpstr>Buprenorphine initiation</vt:lpstr>
      <vt:lpstr>Standard induction</vt:lpstr>
      <vt:lpstr>Standard induction</vt:lpstr>
      <vt:lpstr>Low dose induction</vt:lpstr>
      <vt:lpstr>PowerPoint Presentation</vt:lpstr>
      <vt:lpstr>PowerPoint Presentation</vt:lpstr>
      <vt:lpstr>High dose induction</vt:lpstr>
      <vt:lpstr>High dose induction</vt:lpstr>
      <vt:lpstr>High dose induction</vt:lpstr>
      <vt:lpstr>PowerPoint Presentation</vt:lpstr>
      <vt:lpstr>Injectable buprenorphine for induction</vt:lpstr>
      <vt:lpstr>Buprenorphine and pregnancy</vt:lpstr>
      <vt:lpstr>Buprenorphine and pregnancy</vt:lpstr>
      <vt:lpstr>Buprenorphine and pregnancy</vt:lpstr>
      <vt:lpstr>PowerPoint Presentation</vt:lpstr>
      <vt:lpstr>Buprenorphine inducted precipitated withdrawal</vt:lpstr>
      <vt:lpstr>Buprenorphine Precipitated withdrawal</vt:lpstr>
      <vt:lpstr>PowerPoint Presentation</vt:lpstr>
      <vt:lpstr>Methadone</vt:lpstr>
      <vt:lpstr>PowerPoint Presentation</vt:lpstr>
      <vt:lpstr>Contraindications for Methadone</vt:lpstr>
      <vt:lpstr>Multiple drug-drug interactions</vt:lpstr>
      <vt:lpstr>Naltrexone</vt:lpstr>
      <vt:lpstr>Stimulant Use disorder</vt:lpstr>
      <vt:lpstr>Cocaine</vt:lpstr>
      <vt:lpstr>Methamphetamine/amphetamines</vt:lpstr>
      <vt:lpstr>Why patients use stimulants</vt:lpstr>
      <vt:lpstr>Overamping</vt:lpstr>
      <vt:lpstr>Treating overamping</vt:lpstr>
      <vt:lpstr>Treating overamping</vt:lpstr>
      <vt:lpstr>Treating overamping</vt:lpstr>
      <vt:lpstr>Treating overamping</vt:lpstr>
      <vt:lpstr>Stimulant withdrawal</vt:lpstr>
      <vt:lpstr>Treating stimulant use disorder</vt:lpstr>
      <vt:lpstr>Treating stimulant use disorder</vt:lpstr>
      <vt:lpstr>Treatment of stimulant use disorder</vt:lpstr>
      <vt:lpstr>Pharmacological therapy</vt:lpstr>
      <vt:lpstr>Pharmacological therapy</vt:lpstr>
      <vt:lpstr>Harm reduction</vt:lpstr>
      <vt:lpstr>Harm reduction</vt:lpstr>
      <vt:lpstr>Nitazines</vt:lpstr>
      <vt:lpstr>Pitfalls of treating OUD in the ed</vt:lpstr>
      <vt:lpstr>Pitfalls </vt:lpstr>
      <vt:lpstr>Summery</vt:lpstr>
      <vt:lpstr>Questions?</vt:lpstr>
      <vt:lpstr>Sources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for Opioid use disorder treatment of stimulant use disorder</dc:title>
  <dc:creator>Michael Sheehy</dc:creator>
  <cp:lastModifiedBy>Stephanie Butler</cp:lastModifiedBy>
  <cp:revision>24</cp:revision>
  <dcterms:created xsi:type="dcterms:W3CDTF">2024-10-21T19:50:55Z</dcterms:created>
  <dcterms:modified xsi:type="dcterms:W3CDTF">2024-11-19T15:45:40Z</dcterms:modified>
</cp:coreProperties>
</file>