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 Light" panose="020B04030500000200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EVpG7vDiplkhaMOdYP6RIrfFg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8B875C-B3B7-40B0-A290-2B19ED3D6A8F}">
  <a:tblStyle styleId="{A08B875C-B3B7-40B0-A290-2B19ED3D6A8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7E7"/>
          </a:solidFill>
        </a:fill>
      </a:tcStyle>
    </a:wholeTbl>
    <a:band1H>
      <a:tcTxStyle b="off" i="off"/>
      <a:tcStyle>
        <a:tcBdr/>
        <a:fill>
          <a:solidFill>
            <a:srgbClr val="D4CB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CB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84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ioidservicelocator.azahcccs.gov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1a6376c38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7230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c1a6376c38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c1a6376c38_0_33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dfc3afd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6dfc3afd35_0_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26dfc3afd35_0_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e94476c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e94476cab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5e94476cab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dfc3afd35_4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6dfc3afd35_4_6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26dfc3afd35_4_6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3bd66f6ea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7230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3bd66f6ea5_0_1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23bd66f6ea5_0_16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bd66f6ea5_0_6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3bd66f6ea5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7230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53a45e45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7230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753a45e455_0_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2753a45e455_0_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53a45e455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753a45e455_0_64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753a45e455_0_64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53a45e45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753a45e455_0_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753a45e455_0_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53a45e4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753a45e455_0_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753a45e455_0_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53a45e455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7230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2753a45e455_0_19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Owner: Bianca Arriaga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https://opioidservicelocator.azahcccs.gov/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the real-time opioid services locator at opioidservicelocator.azahcccs.gov to find providers who are available to treat Opioid Use Disorder.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Find providers by service type, health care plan, county, or zip code.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2753a45e455_0_19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bd66f6ea5_0_5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23bd66f6ea5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7230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g1c1a6376c38_0_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5867400"/>
            <a:ext cx="1456603" cy="413404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65882"/>
              </a:srgbClr>
            </a:outerShdw>
          </a:effectLst>
        </p:spPr>
      </p:pic>
      <p:sp>
        <p:nvSpPr>
          <p:cNvPr id="12" name="Google Shape;12;g1c1a6376c38_0_342"/>
          <p:cNvSpPr txBox="1">
            <a:spLocks noGrp="1"/>
          </p:cNvSpPr>
          <p:nvPr>
            <p:ph type="title"/>
          </p:nvPr>
        </p:nvSpPr>
        <p:spPr>
          <a:xfrm>
            <a:off x="265800" y="3803000"/>
            <a:ext cx="8553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1c1a6376c38_0_342"/>
          <p:cNvSpPr txBox="1">
            <a:spLocks noGrp="1"/>
          </p:cNvSpPr>
          <p:nvPr>
            <p:ph type="subTitle" idx="1"/>
          </p:nvPr>
        </p:nvSpPr>
        <p:spPr>
          <a:xfrm>
            <a:off x="265800" y="5289133"/>
            <a:ext cx="71709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1">
  <p:cSld name="Color Block Chapter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c1a6376c38_0_403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c1a6376c38_0_403"/>
          <p:cNvSpPr txBox="1">
            <a:spLocks noGrp="1"/>
          </p:cNvSpPr>
          <p:nvPr>
            <p:ph type="ctrTitle"/>
          </p:nvPr>
        </p:nvSpPr>
        <p:spPr>
          <a:xfrm>
            <a:off x="546845" y="685800"/>
            <a:ext cx="73152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1c1a6376c38_0_403"/>
          <p:cNvSpPr txBox="1">
            <a:spLocks noGrp="1"/>
          </p:cNvSpPr>
          <p:nvPr>
            <p:ph type="subTitle" idx="1"/>
          </p:nvPr>
        </p:nvSpPr>
        <p:spPr>
          <a:xfrm>
            <a:off x="533400" y="3996560"/>
            <a:ext cx="73152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g1c1a6376c38_0_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2">
  <p:cSld name="Color block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c1a6376c38_0_408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1c1a6376c38_0_408"/>
          <p:cNvSpPr txBox="1">
            <a:spLocks noGrp="1"/>
          </p:cNvSpPr>
          <p:nvPr>
            <p:ph type="ctrTitle"/>
          </p:nvPr>
        </p:nvSpPr>
        <p:spPr>
          <a:xfrm>
            <a:off x="546845" y="685800"/>
            <a:ext cx="73152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g1c1a6376c38_0_408"/>
          <p:cNvSpPr txBox="1">
            <a:spLocks noGrp="1"/>
          </p:cNvSpPr>
          <p:nvPr>
            <p:ph type="subTitle" idx="1"/>
          </p:nvPr>
        </p:nvSpPr>
        <p:spPr>
          <a:xfrm>
            <a:off x="533400" y="3996560"/>
            <a:ext cx="73152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" name="Google Shape;80;g1c1a6376c38_0_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3">
  <p:cSld name="Color Block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c1a6376c38_0_413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1c1a6376c38_0_413"/>
          <p:cNvSpPr txBox="1">
            <a:spLocks noGrp="1"/>
          </p:cNvSpPr>
          <p:nvPr>
            <p:ph type="ctrTitle"/>
          </p:nvPr>
        </p:nvSpPr>
        <p:spPr>
          <a:xfrm>
            <a:off x="546845" y="685800"/>
            <a:ext cx="73152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1c1a6376c38_0_413"/>
          <p:cNvSpPr txBox="1">
            <a:spLocks noGrp="1"/>
          </p:cNvSpPr>
          <p:nvPr>
            <p:ph type="subTitle" idx="1"/>
          </p:nvPr>
        </p:nvSpPr>
        <p:spPr>
          <a:xfrm>
            <a:off x="533400" y="3996560"/>
            <a:ext cx="73152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g1c1a6376c38_0_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4">
  <p:cSld name="Color Block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1a6376c38_0_418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c1a6376c38_0_418"/>
          <p:cNvSpPr txBox="1">
            <a:spLocks noGrp="1"/>
          </p:cNvSpPr>
          <p:nvPr>
            <p:ph type="ctrTitle"/>
          </p:nvPr>
        </p:nvSpPr>
        <p:spPr>
          <a:xfrm>
            <a:off x="546845" y="685800"/>
            <a:ext cx="73152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1c1a6376c38_0_418"/>
          <p:cNvSpPr txBox="1">
            <a:spLocks noGrp="1"/>
          </p:cNvSpPr>
          <p:nvPr>
            <p:ph type="subTitle" idx="1"/>
          </p:nvPr>
        </p:nvSpPr>
        <p:spPr>
          <a:xfrm>
            <a:off x="533400" y="3996560"/>
            <a:ext cx="73152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g1c1a6376c38_0_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">
  <p:cSld name="Single Photo Chapt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c1a6376c38_0_423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1c1a6376c38_0_4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94" name="Google Shape;94;g1c1a6376c38_0_423"/>
          <p:cNvSpPr txBox="1">
            <a:spLocks noGrp="1"/>
          </p:cNvSpPr>
          <p:nvPr>
            <p:ph type="ctrTitle"/>
          </p:nvPr>
        </p:nvSpPr>
        <p:spPr>
          <a:xfrm>
            <a:off x="569260" y="1600200"/>
            <a:ext cx="8001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g1c1a6376c38_0_423"/>
          <p:cNvSpPr txBox="1">
            <a:spLocks noGrp="1"/>
          </p:cNvSpPr>
          <p:nvPr>
            <p:ph type="subTitle" idx="1"/>
          </p:nvPr>
        </p:nvSpPr>
        <p:spPr>
          <a:xfrm>
            <a:off x="569260" y="3704165"/>
            <a:ext cx="80079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2">
  <p:cSld name="Single Photo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1a6376c38_0_428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c1a6376c38_0_428"/>
          <p:cNvSpPr txBox="1">
            <a:spLocks noGrp="1"/>
          </p:cNvSpPr>
          <p:nvPr>
            <p:ph type="ctrTitle"/>
          </p:nvPr>
        </p:nvSpPr>
        <p:spPr>
          <a:xfrm>
            <a:off x="566938" y="1600200"/>
            <a:ext cx="8001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g1c1a6376c38_0_428"/>
          <p:cNvSpPr txBox="1">
            <a:spLocks noGrp="1"/>
          </p:cNvSpPr>
          <p:nvPr>
            <p:ph type="subTitle" idx="1"/>
          </p:nvPr>
        </p:nvSpPr>
        <p:spPr>
          <a:xfrm>
            <a:off x="566938" y="3704165"/>
            <a:ext cx="80079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g1c1a6376c38_0_4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3">
  <p:cSld name="Single Photo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1a6376c38_0_433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c1a6376c38_0_433"/>
          <p:cNvSpPr txBox="1">
            <a:spLocks noGrp="1"/>
          </p:cNvSpPr>
          <p:nvPr>
            <p:ph type="ctrTitle"/>
          </p:nvPr>
        </p:nvSpPr>
        <p:spPr>
          <a:xfrm>
            <a:off x="564775" y="1600200"/>
            <a:ext cx="8001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1c1a6376c38_0_433"/>
          <p:cNvSpPr txBox="1">
            <a:spLocks noGrp="1"/>
          </p:cNvSpPr>
          <p:nvPr>
            <p:ph type="subTitle" idx="1"/>
          </p:nvPr>
        </p:nvSpPr>
        <p:spPr>
          <a:xfrm>
            <a:off x="542365" y="3704165"/>
            <a:ext cx="80079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g1c1a6376c38_0_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4">
  <p:cSld name="Single Photo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1a6376c38_0_438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c1a6376c38_0_438"/>
          <p:cNvSpPr txBox="1">
            <a:spLocks noGrp="1"/>
          </p:cNvSpPr>
          <p:nvPr>
            <p:ph type="ctrTitle"/>
          </p:nvPr>
        </p:nvSpPr>
        <p:spPr>
          <a:xfrm>
            <a:off x="564775" y="1600200"/>
            <a:ext cx="8001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g1c1a6376c38_0_438"/>
          <p:cNvSpPr txBox="1">
            <a:spLocks noGrp="1"/>
          </p:cNvSpPr>
          <p:nvPr>
            <p:ph type="subTitle" idx="1"/>
          </p:nvPr>
        </p:nvSpPr>
        <p:spPr>
          <a:xfrm>
            <a:off x="533400" y="3704165"/>
            <a:ext cx="8077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Google Shape;110;g1c1a6376c38_0_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Questio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c1a6376c38_0_443"/>
          <p:cNvSpPr/>
          <p:nvPr/>
        </p:nvSpPr>
        <p:spPr>
          <a:xfrm>
            <a:off x="0" y="6309165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c1a6376c38_0_443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c1a6376c38_0_443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c1a6376c38_0_443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c1a6376c38_0_443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c1a6376c38_0_443"/>
          <p:cNvSpPr txBox="1">
            <a:spLocks noGrp="1"/>
          </p:cNvSpPr>
          <p:nvPr>
            <p:ph type="subTitle" idx="1"/>
          </p:nvPr>
        </p:nvSpPr>
        <p:spPr>
          <a:xfrm>
            <a:off x="457200" y="36830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1c1a6376c38_0_443"/>
          <p:cNvSpPr/>
          <p:nvPr/>
        </p:nvSpPr>
        <p:spPr>
          <a:xfrm>
            <a:off x="1828800" y="0"/>
            <a:ext cx="29481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c1a6376c38_0_443"/>
          <p:cNvSpPr/>
          <p:nvPr/>
        </p:nvSpPr>
        <p:spPr>
          <a:xfrm>
            <a:off x="4905704" y="0"/>
            <a:ext cx="11904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c1a6376c38_0_443"/>
          <p:cNvSpPr/>
          <p:nvPr/>
        </p:nvSpPr>
        <p:spPr>
          <a:xfrm>
            <a:off x="6237890" y="0"/>
            <a:ext cx="29061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c1a6376c38_0_443"/>
          <p:cNvSpPr/>
          <p:nvPr/>
        </p:nvSpPr>
        <p:spPr>
          <a:xfrm>
            <a:off x="-13514" y="0"/>
            <a:ext cx="16899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1c1a6376c38_0_4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123" name="Google Shape;123;g1c1a6376c38_0_443"/>
          <p:cNvSpPr txBox="1"/>
          <p:nvPr/>
        </p:nvSpPr>
        <p:spPr>
          <a:xfrm>
            <a:off x="457200" y="2698740"/>
            <a:ext cx="82296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3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1a6376c38_0_456"/>
          <p:cNvSpPr/>
          <p:nvPr/>
        </p:nvSpPr>
        <p:spPr>
          <a:xfrm>
            <a:off x="0" y="6309165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c1a6376c38_0_456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c1a6376c38_0_456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c1a6376c38_0_456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c1a6376c38_0_456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c1a6376c38_0_456"/>
          <p:cNvSpPr txBox="1">
            <a:spLocks noGrp="1"/>
          </p:cNvSpPr>
          <p:nvPr>
            <p:ph type="subTitle" idx="1"/>
          </p:nvPr>
        </p:nvSpPr>
        <p:spPr>
          <a:xfrm>
            <a:off x="457200" y="36830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1c1a6376c38_0_456"/>
          <p:cNvSpPr/>
          <p:nvPr/>
        </p:nvSpPr>
        <p:spPr>
          <a:xfrm>
            <a:off x="1828800" y="0"/>
            <a:ext cx="29481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c1a6376c38_0_456"/>
          <p:cNvSpPr/>
          <p:nvPr/>
        </p:nvSpPr>
        <p:spPr>
          <a:xfrm>
            <a:off x="4905704" y="0"/>
            <a:ext cx="11904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c1a6376c38_0_456"/>
          <p:cNvSpPr/>
          <p:nvPr/>
        </p:nvSpPr>
        <p:spPr>
          <a:xfrm>
            <a:off x="6237890" y="0"/>
            <a:ext cx="29061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c1a6376c38_0_456"/>
          <p:cNvSpPr/>
          <p:nvPr/>
        </p:nvSpPr>
        <p:spPr>
          <a:xfrm>
            <a:off x="-13514" y="0"/>
            <a:ext cx="16899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1c1a6376c38_0_4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136" name="Google Shape;136;g1c1a6376c38_0_456"/>
          <p:cNvSpPr txBox="1"/>
          <p:nvPr/>
        </p:nvSpPr>
        <p:spPr>
          <a:xfrm>
            <a:off x="457200" y="2698740"/>
            <a:ext cx="82296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c1a6376c38_0_346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1c1a6376c38_0_346"/>
          <p:cNvSpPr txBox="1">
            <a:spLocks noGrp="1"/>
          </p:cNvSpPr>
          <p:nvPr>
            <p:ph type="body" idx="1"/>
          </p:nvPr>
        </p:nvSpPr>
        <p:spPr>
          <a:xfrm>
            <a:off x="457200" y="139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Calibri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73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1240"/>
              <a:buFont typeface="Courier New"/>
              <a:buChar char="o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1c1a6376c38_0_346"/>
          <p:cNvSpPr/>
          <p:nvPr/>
        </p:nvSpPr>
        <p:spPr>
          <a:xfrm>
            <a:off x="0" y="6309167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g1c1a6376c38_0_346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g1c1a6376c38_0_346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1c1a6376c38_0_346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g1c1a6376c38_0_346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g1c1a6376c38_0_3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">
  <p:cSld name="Title and blank 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1a6376c38_0_469"/>
          <p:cNvSpPr/>
          <p:nvPr/>
        </p:nvSpPr>
        <p:spPr>
          <a:xfrm>
            <a:off x="0" y="6309167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c1a6376c38_0_469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c1a6376c38_0_469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c1a6376c38_0_469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c1a6376c38_0_469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c1a6376c38_0_469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4" name="Google Shape;144;g1c1a6376c38_0_4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title">
  <p:cSld name="Blank no 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1a6376c38_0_477"/>
          <p:cNvSpPr/>
          <p:nvPr/>
        </p:nvSpPr>
        <p:spPr>
          <a:xfrm>
            <a:off x="0" y="6309167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c1a6376c38_0_477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c1a6376c38_0_477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c1a6376c38_0_477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c1a6376c38_0_477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1c1a6376c38_0_4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Chapter slide ">
  <p:cSld name="Basic Chapter slide 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1a6376c38_0_484"/>
          <p:cNvSpPr txBox="1">
            <a:spLocks noGrp="1"/>
          </p:cNvSpPr>
          <p:nvPr>
            <p:ph type="title"/>
          </p:nvPr>
        </p:nvSpPr>
        <p:spPr>
          <a:xfrm>
            <a:off x="457200" y="1808653"/>
            <a:ext cx="82296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g1c1a6376c38_0_484"/>
          <p:cNvSpPr/>
          <p:nvPr/>
        </p:nvSpPr>
        <p:spPr>
          <a:xfrm>
            <a:off x="0" y="6309165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c1a6376c38_0_484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c1a6376c38_0_484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c1a6376c38_0_484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1c1a6376c38_0_484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c1a6376c38_0_484"/>
          <p:cNvSpPr txBox="1">
            <a:spLocks noGrp="1"/>
          </p:cNvSpPr>
          <p:nvPr>
            <p:ph type="subTitle" idx="1"/>
          </p:nvPr>
        </p:nvSpPr>
        <p:spPr>
          <a:xfrm>
            <a:off x="457200" y="36830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g1c1a6376c38_0_484"/>
          <p:cNvSpPr/>
          <p:nvPr/>
        </p:nvSpPr>
        <p:spPr>
          <a:xfrm>
            <a:off x="1828800" y="0"/>
            <a:ext cx="29481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c1a6376c38_0_484"/>
          <p:cNvSpPr/>
          <p:nvPr/>
        </p:nvSpPr>
        <p:spPr>
          <a:xfrm>
            <a:off x="4905704" y="0"/>
            <a:ext cx="11904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c1a6376c38_0_484"/>
          <p:cNvSpPr/>
          <p:nvPr/>
        </p:nvSpPr>
        <p:spPr>
          <a:xfrm>
            <a:off x="6237890" y="0"/>
            <a:ext cx="29061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c1a6376c38_0_484"/>
          <p:cNvSpPr/>
          <p:nvPr/>
        </p:nvSpPr>
        <p:spPr>
          <a:xfrm>
            <a:off x="-13514" y="0"/>
            <a:ext cx="16899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1c1a6376c38_0_4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Boxes">
  <p:cSld name="Two Content Box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c1a6376c38_0_355"/>
          <p:cNvSpPr/>
          <p:nvPr/>
        </p:nvSpPr>
        <p:spPr>
          <a:xfrm>
            <a:off x="0" y="6309167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1c1a6376c38_0_355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1c1a6376c38_0_355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g1c1a6376c38_0_355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g1c1a6376c38_0_355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g1c1a6376c38_0_355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c1a6376c38_0_355"/>
          <p:cNvSpPr txBox="1">
            <a:spLocks noGrp="1"/>
          </p:cNvSpPr>
          <p:nvPr>
            <p:ph type="body" idx="1"/>
          </p:nvPr>
        </p:nvSpPr>
        <p:spPr>
          <a:xfrm>
            <a:off x="276664" y="1397001"/>
            <a:ext cx="419100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g1c1a6376c38_0_3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32" name="Google Shape;32;g1c1a6376c38_0_355"/>
          <p:cNvSpPr txBox="1">
            <a:spLocks noGrp="1"/>
          </p:cNvSpPr>
          <p:nvPr>
            <p:ph type="body" idx="2"/>
          </p:nvPr>
        </p:nvSpPr>
        <p:spPr>
          <a:xfrm>
            <a:off x="4724389" y="1397001"/>
            <a:ext cx="419100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eft Photo right">
  <p:cSld name="Content Left Photo righ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c1a6376c38_0_365"/>
          <p:cNvSpPr/>
          <p:nvPr/>
        </p:nvSpPr>
        <p:spPr>
          <a:xfrm>
            <a:off x="0" y="6309167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g1c1a6376c38_0_365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g1c1a6376c38_0_365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g1c1a6376c38_0_365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g1c1a6376c38_0_365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g1c1a6376c38_0_365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1c1a6376c38_0_365"/>
          <p:cNvSpPr txBox="1">
            <a:spLocks noGrp="1"/>
          </p:cNvSpPr>
          <p:nvPr>
            <p:ph type="body" idx="1"/>
          </p:nvPr>
        </p:nvSpPr>
        <p:spPr>
          <a:xfrm>
            <a:off x="276664" y="1397001"/>
            <a:ext cx="498120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g1c1a6376c38_0_3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Right  Photo Left">
  <p:cSld name="Content Right  Photo Lef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c1a6376c38_0_374"/>
          <p:cNvSpPr/>
          <p:nvPr/>
        </p:nvSpPr>
        <p:spPr>
          <a:xfrm>
            <a:off x="0" y="6309167"/>
            <a:ext cx="2819400" cy="548700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1c1a6376c38_0_374"/>
          <p:cNvSpPr/>
          <p:nvPr/>
        </p:nvSpPr>
        <p:spPr>
          <a:xfrm>
            <a:off x="5344886" y="6309165"/>
            <a:ext cx="3799200" cy="5487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1c1a6376c38_0_374"/>
          <p:cNvSpPr/>
          <p:nvPr/>
        </p:nvSpPr>
        <p:spPr>
          <a:xfrm>
            <a:off x="2982686" y="6309165"/>
            <a:ext cx="1161300" cy="548700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1c1a6376c38_0_374"/>
          <p:cNvSpPr/>
          <p:nvPr/>
        </p:nvSpPr>
        <p:spPr>
          <a:xfrm>
            <a:off x="4307259" y="6309165"/>
            <a:ext cx="8742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g1c1a6376c38_0_374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1c1a6376c38_0_374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g1c1a6376c38_0_374"/>
          <p:cNvSpPr txBox="1">
            <a:spLocks noGrp="1"/>
          </p:cNvSpPr>
          <p:nvPr>
            <p:ph type="body" idx="1"/>
          </p:nvPr>
        </p:nvSpPr>
        <p:spPr>
          <a:xfrm>
            <a:off x="3810000" y="1397001"/>
            <a:ext cx="498120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g1c1a6376c38_0_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1">
  <p:cSld name="Photo Chapter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c1a6376c38_0_383"/>
          <p:cNvSpPr txBox="1">
            <a:spLocks noGrp="1"/>
          </p:cNvSpPr>
          <p:nvPr>
            <p:ph type="ctrTitle"/>
          </p:nvPr>
        </p:nvSpPr>
        <p:spPr>
          <a:xfrm>
            <a:off x="533400" y="2036235"/>
            <a:ext cx="8001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1c1a6376c38_0_383"/>
          <p:cNvSpPr txBox="1">
            <a:spLocks noGrp="1"/>
          </p:cNvSpPr>
          <p:nvPr>
            <p:ph type="subTitle" idx="1"/>
          </p:nvPr>
        </p:nvSpPr>
        <p:spPr>
          <a:xfrm>
            <a:off x="533400" y="4140200"/>
            <a:ext cx="80079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1c1a6376c38_0_383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g1c1a6376c38_0_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2">
  <p:cSld name="Photo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c1a6376c38_0_388"/>
          <p:cNvSpPr txBox="1">
            <a:spLocks noGrp="1"/>
          </p:cNvSpPr>
          <p:nvPr>
            <p:ph type="ctrTitle"/>
          </p:nvPr>
        </p:nvSpPr>
        <p:spPr>
          <a:xfrm>
            <a:off x="533400" y="2036235"/>
            <a:ext cx="8001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1c1a6376c38_0_388"/>
          <p:cNvSpPr txBox="1">
            <a:spLocks noGrp="1"/>
          </p:cNvSpPr>
          <p:nvPr>
            <p:ph type="subTitle" idx="1"/>
          </p:nvPr>
        </p:nvSpPr>
        <p:spPr>
          <a:xfrm>
            <a:off x="533400" y="4140200"/>
            <a:ext cx="80079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1c1a6376c38_0_388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1c1a6376c38_0_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3">
  <p:cSld name="Photo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c1a6376c38_0_393"/>
          <p:cNvSpPr txBox="1">
            <a:spLocks noGrp="1"/>
          </p:cNvSpPr>
          <p:nvPr>
            <p:ph type="ctrTitle"/>
          </p:nvPr>
        </p:nvSpPr>
        <p:spPr>
          <a:xfrm>
            <a:off x="533400" y="2036235"/>
            <a:ext cx="8001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g1c1a6376c38_0_393"/>
          <p:cNvSpPr txBox="1">
            <a:spLocks noGrp="1"/>
          </p:cNvSpPr>
          <p:nvPr>
            <p:ph type="subTitle" idx="1"/>
          </p:nvPr>
        </p:nvSpPr>
        <p:spPr>
          <a:xfrm>
            <a:off x="533400" y="4140200"/>
            <a:ext cx="80079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1c1a6376c38_0_393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g1c1a6376c38_0_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4">
  <p:cSld name="Photo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c1a6376c38_0_398"/>
          <p:cNvSpPr txBox="1">
            <a:spLocks noGrp="1"/>
          </p:cNvSpPr>
          <p:nvPr>
            <p:ph type="ctrTitle"/>
          </p:nvPr>
        </p:nvSpPr>
        <p:spPr>
          <a:xfrm>
            <a:off x="533400" y="2036235"/>
            <a:ext cx="8001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1c1a6376c38_0_398"/>
          <p:cNvSpPr txBox="1">
            <a:spLocks noGrp="1"/>
          </p:cNvSpPr>
          <p:nvPr>
            <p:ph type="subTitle" idx="1"/>
          </p:nvPr>
        </p:nvSpPr>
        <p:spPr>
          <a:xfrm>
            <a:off x="533400" y="4140200"/>
            <a:ext cx="80079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1c1a6376c38_0_398"/>
          <p:cNvSpPr txBox="1"/>
          <p:nvPr/>
        </p:nvSpPr>
        <p:spPr>
          <a:xfrm>
            <a:off x="8167006" y="6354235"/>
            <a:ext cx="74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g1c1a6376c38_0_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6309167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ahcccs.gov/AHCCCS/Downloads/PublicNotices/rates/CYE24_DAP_Notic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HCCCSDAP@azahcccs.gov" TargetMode="External"/><Relationship Id="rId5" Type="http://schemas.openxmlformats.org/officeDocument/2006/relationships/hyperlink" Target="https://www.azahcccs.gov/AHCCCS/Downloads/PublicNotices/rates/NDPPolicyChecklist.xlsx" TargetMode="External"/><Relationship Id="rId4" Type="http://schemas.openxmlformats.org/officeDocument/2006/relationships/hyperlink" Target="https://www.azahcccs.gov/AHCCCS/Downloads/PublicNotices/rates/NaloxoneDistributionProgramPolicyStandard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s://saclaz.org/toolkit/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h.arizona.edu/ment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ioidservicelocator.azahcccs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1a6376c38_0_334"/>
          <p:cNvSpPr txBox="1">
            <a:spLocks noGrp="1"/>
          </p:cNvSpPr>
          <p:nvPr>
            <p:ph type="title"/>
          </p:nvPr>
        </p:nvSpPr>
        <p:spPr>
          <a:xfrm>
            <a:off x="241925" y="3331900"/>
            <a:ext cx="8553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AHCCCS Substance Use Strategies,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Including Expanding ED Naloxone Distribution Efforts </a:t>
            </a:r>
            <a:endParaRPr/>
          </a:p>
        </p:txBody>
      </p:sp>
      <p:sp>
        <p:nvSpPr>
          <p:cNvPr id="171" name="Google Shape;171;g1c1a6376c38_0_334"/>
          <p:cNvSpPr txBox="1">
            <a:spLocks noGrp="1"/>
          </p:cNvSpPr>
          <p:nvPr>
            <p:ph type="subTitle" idx="1"/>
          </p:nvPr>
        </p:nvSpPr>
        <p:spPr>
          <a:xfrm>
            <a:off x="241925" y="4984983"/>
            <a:ext cx="71709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Sara Salek, M.D., Chief Medical Officer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/>
              <a:t>November 8,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dfc3afd35_0_6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NDP CYE 24 Differential Adjusted Payment (DAP)</a:t>
            </a:r>
            <a:endParaRPr/>
          </a:p>
        </p:txBody>
      </p:sp>
      <p:sp>
        <p:nvSpPr>
          <p:cNvPr id="243" name="Google Shape;243;g26dfc3afd35_0_6"/>
          <p:cNvSpPr txBox="1">
            <a:spLocks noGrp="1"/>
          </p:cNvSpPr>
          <p:nvPr>
            <p:ph type="body" idx="1"/>
          </p:nvPr>
        </p:nvSpPr>
        <p:spPr>
          <a:xfrm>
            <a:off x="457200" y="139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Naloxone Distribution Program (NDP) DAP provides an incentive increase to AHCCCS rates for Emergency Departments that develop a facility NDP policy and begin Naloxone distribution. 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rgbClr val="2C2C2C"/>
                </a:solidFill>
              </a:rPr>
              <a:t>Th</a:t>
            </a:r>
            <a:r>
              <a:rPr lang="en-US" sz="2000"/>
              <a:t>e NDP DAP is directed to the following providers</a:t>
            </a:r>
            <a:r>
              <a:rPr lang="en-US" sz="2000">
                <a:solidFill>
                  <a:srgbClr val="2C2C2C"/>
                </a:solidFill>
              </a:rPr>
              <a:t>:</a:t>
            </a:r>
            <a:endParaRPr sz="2000">
              <a:solidFill>
                <a:srgbClr val="2C2C2C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Calibri"/>
              <a:buChar char="■"/>
            </a:pPr>
            <a:r>
              <a:rPr lang="en-US">
                <a:solidFill>
                  <a:srgbClr val="2C2C2C"/>
                </a:solidFill>
              </a:rPr>
              <a:t>Hospitals </a:t>
            </a:r>
            <a:r>
              <a:rPr lang="en-US"/>
              <a:t>with an Emergency Department</a:t>
            </a:r>
            <a:endParaRPr>
              <a:solidFill>
                <a:srgbClr val="2C2C2C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Calibri"/>
              <a:buChar char="■"/>
            </a:pPr>
            <a:r>
              <a:rPr lang="en-US">
                <a:solidFill>
                  <a:srgbClr val="2C2C2C"/>
                </a:solidFill>
              </a:rPr>
              <a:t>Critical Access Hospitals with an </a:t>
            </a:r>
            <a:r>
              <a:rPr lang="en-US"/>
              <a:t>Emergency</a:t>
            </a:r>
            <a:r>
              <a:rPr lang="en-US">
                <a:solidFill>
                  <a:srgbClr val="2C2C2C"/>
                </a:solidFill>
              </a:rPr>
              <a:t> Department</a:t>
            </a:r>
            <a:endParaRPr>
              <a:solidFill>
                <a:srgbClr val="2C2C2C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Calibri"/>
              <a:buChar char="■"/>
            </a:pPr>
            <a:r>
              <a:rPr lang="en-US">
                <a:solidFill>
                  <a:srgbClr val="2C2C2C"/>
                </a:solidFill>
              </a:rPr>
              <a:t>IHS and 638 Tribally Owned and/or Operated Facilities </a:t>
            </a:r>
            <a:r>
              <a:rPr lang="en-US"/>
              <a:t>with</a:t>
            </a:r>
            <a:r>
              <a:rPr lang="en-US">
                <a:solidFill>
                  <a:srgbClr val="2C2C2C"/>
                </a:solidFill>
              </a:rPr>
              <a:t> an </a:t>
            </a:r>
            <a:r>
              <a:rPr lang="en-US"/>
              <a:t>Emergency</a:t>
            </a:r>
            <a:r>
              <a:rPr lang="en-US">
                <a:solidFill>
                  <a:srgbClr val="2C2C2C"/>
                </a:solidFill>
              </a:rPr>
              <a:t> Department </a:t>
            </a:r>
            <a:endParaRPr>
              <a:solidFill>
                <a:srgbClr val="2C2C2C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Calibri"/>
              <a:buChar char="■"/>
            </a:pPr>
            <a:r>
              <a:rPr lang="en-US">
                <a:solidFill>
                  <a:srgbClr val="2C2C2C"/>
                </a:solidFill>
              </a:rPr>
              <a:t>Freestanding Emergency Departments </a:t>
            </a:r>
            <a:endParaRPr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e94476cab_0_0"/>
          <p:cNvSpPr txBox="1">
            <a:spLocks noGrp="1"/>
          </p:cNvSpPr>
          <p:nvPr>
            <p:ph type="title"/>
          </p:nvPr>
        </p:nvSpPr>
        <p:spPr>
          <a:xfrm>
            <a:off x="457200" y="74101"/>
            <a:ext cx="8229600" cy="30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Hospitals/EDs Participating in FFY24 NDP DAP </a:t>
            </a:r>
            <a:endParaRPr/>
          </a:p>
        </p:txBody>
      </p:sp>
      <p:sp>
        <p:nvSpPr>
          <p:cNvPr id="250" name="Google Shape;250;g25e94476cab_0_0"/>
          <p:cNvSpPr txBox="1">
            <a:spLocks noGrp="1"/>
          </p:cNvSpPr>
          <p:nvPr>
            <p:ph type="body" idx="1"/>
          </p:nvPr>
        </p:nvSpPr>
        <p:spPr>
          <a:xfrm>
            <a:off x="735122" y="697075"/>
            <a:ext cx="2882400" cy="477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Arizona Heart Hospital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Arrowhead Campus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Buckeye ED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Cave Creek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Central Campus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Peoria ED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Scottsdale Campus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Surprise Hospital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Abrazo West Campus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Baywood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Boswell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Casa Grande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Del E. Webb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Desert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Estrella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Gateway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Goldfield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Heart Hospital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Ironwood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Ocotillo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Payson Medical Center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Thunderbird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University Medical- Phoenix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University Medical- South Tucson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</a:rPr>
              <a:t>Banner University Medical- Tucson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Benson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Canyon Vista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Carondelet St. Mary's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Carondelet St. Rafel's Emergency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Carondelet Marana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2"/>
                </a:solidFill>
              </a:rPr>
              <a:t>Copper Queen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5e94476cab_0_0"/>
          <p:cNvSpPr txBox="1">
            <a:spLocks noGrp="1"/>
          </p:cNvSpPr>
          <p:nvPr>
            <p:ph type="body" idx="2"/>
          </p:nvPr>
        </p:nvSpPr>
        <p:spPr>
          <a:xfrm>
            <a:off x="4039864" y="427051"/>
            <a:ext cx="4191000" cy="477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Deer Valley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Douglas Emergency Department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Flagstaff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Havasu Regional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Holy Cross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Holy Cross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HonorHealth Complete Care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HonorHealth Scottsdale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HonorHealth Sonoran Cross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IHS Chinle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John C Lincoln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Kingman Regional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La Paz Regional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Mt Graham Regional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Northern Arizona Healthcare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Northern Cochise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Northwest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Oro Valley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Phoenix Children's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Scottsdale HealthCare- Osborn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Scottsdale HealthCare- Shea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St. Joseph's Hospital and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St. Joseph's Hospital- Tucson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St. Joseph's Westgate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Summit Healthcare Regional Hospital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Tucson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Valley View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Valleywise Health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Verde Valley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Western Arizona Regional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</a:rPr>
              <a:t>White Mountain Regional Medical Center</a:t>
            </a:r>
            <a:endParaRPr sz="1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dfc3afd35_4_66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58" name="Google Shape;258;g26dfc3afd35_4_66"/>
          <p:cNvSpPr txBox="1">
            <a:spLocks noGrp="1"/>
          </p:cNvSpPr>
          <p:nvPr>
            <p:ph type="body" idx="1"/>
          </p:nvPr>
        </p:nvSpPr>
        <p:spPr>
          <a:xfrm>
            <a:off x="457200" y="139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CYE 2024 DAP Final Public Notice: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https://www.azahcccs.gov/AHCCCS/Downloads/PublicNotices/rates/CYE24_DAP_Notice.pdf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Naloxone Distribution Program Policy Standards: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https://www.azahcccs.gov/AHCCCS/Downloads/PublicNotices/rates/NaloxoneDistributionProgramPolicyStandards.pdf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Naloxone Distribution Program Policy Checklist: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https://www.azahcccs.gov/AHCCCS/Downloads/PublicNotices/rates/NDPPolicyChecklist.xlsx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Questions? Email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AHCCCSDAP@azahcccs.gov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bd66f6ea5_0_167"/>
          <p:cNvSpPr txBox="1">
            <a:spLocks noGrp="1"/>
          </p:cNvSpPr>
          <p:nvPr>
            <p:ph type="title"/>
          </p:nvPr>
        </p:nvSpPr>
        <p:spPr>
          <a:xfrm>
            <a:off x="457200" y="241136"/>
            <a:ext cx="8229600" cy="1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AHCCCS Substance Use Strategies </a:t>
            </a:r>
            <a:endParaRPr/>
          </a:p>
        </p:txBody>
      </p:sp>
      <p:sp>
        <p:nvSpPr>
          <p:cNvPr id="178" name="Google Shape;178;g23bd66f6ea5_0_167"/>
          <p:cNvSpPr txBox="1">
            <a:spLocks noGrp="1"/>
          </p:cNvSpPr>
          <p:nvPr>
            <p:ph type="body" idx="1"/>
          </p:nvPr>
        </p:nvSpPr>
        <p:spPr>
          <a:xfrm>
            <a:off x="3789500" y="1397000"/>
            <a:ext cx="52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Primary prevention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Stigma reduction/public education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Naloxone, naloxone, naloxone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Practitioner education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Identification and navigation to </a:t>
            </a:r>
            <a:br>
              <a:rPr lang="en-US" sz="2600"/>
            </a:br>
            <a:r>
              <a:rPr lang="en-US" sz="2600"/>
              <a:t>evidence based treatment</a:t>
            </a:r>
            <a:endParaRPr sz="2600"/>
          </a:p>
          <a:p>
            <a:pPr marL="914400" lvl="1" indent="-33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o"/>
            </a:pPr>
            <a:r>
              <a:rPr lang="en-US" sz="2400"/>
              <a:t>Recovery/Peer Support</a:t>
            </a:r>
            <a:endParaRPr sz="2400"/>
          </a:p>
          <a:p>
            <a:pPr marL="914400" lvl="1" indent="-33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o"/>
            </a:pPr>
            <a:r>
              <a:rPr lang="en-US" sz="2400"/>
              <a:t>MAT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79" name="Google Shape;179;g23bd66f6ea5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500" y="1818100"/>
            <a:ext cx="3243628" cy="216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bd66f6ea5_0_691"/>
          <p:cNvSpPr txBox="1">
            <a:spLocks noGrp="1"/>
          </p:cNvSpPr>
          <p:nvPr>
            <p:ph type="title"/>
          </p:nvPr>
        </p:nvSpPr>
        <p:spPr>
          <a:xfrm>
            <a:off x="457200" y="-63014"/>
            <a:ext cx="8229600" cy="1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Prevention—PAX GBG</a:t>
            </a:r>
            <a:endParaRPr/>
          </a:p>
        </p:txBody>
      </p:sp>
      <p:pic>
        <p:nvPicPr>
          <p:cNvPr id="185" name="Google Shape;185;g23bd66f6ea5_0_6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8663" y="1020033"/>
            <a:ext cx="5446675" cy="527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753a45e455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29433"/>
            <a:ext cx="6858000" cy="603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53a45e455_0_642"/>
          <p:cNvSpPr txBox="1">
            <a:spLocks noGrp="1"/>
          </p:cNvSpPr>
          <p:nvPr>
            <p:ph type="title"/>
          </p:nvPr>
        </p:nvSpPr>
        <p:spPr>
          <a:xfrm>
            <a:off x="0" y="27712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Substance Abuse Coalition Leaders of Arizona (SACLAz)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Toolkits</a:t>
            </a:r>
            <a:endParaRPr/>
          </a:p>
        </p:txBody>
      </p:sp>
      <p:pic>
        <p:nvPicPr>
          <p:cNvPr id="198" name="Google Shape;198;g2753a45e455_0_6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4050" y="500700"/>
            <a:ext cx="1335900" cy="8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753a45e455_0_642" title="Tabs proof 2_Page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501" y="3816400"/>
            <a:ext cx="2549875" cy="236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753a45e455_0_642" title="Tabs proof 2_Page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0501" y="1687575"/>
            <a:ext cx="2009042" cy="186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753a45e455_0_642" title="Tabs proof 2_Page_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9325" y="1729220"/>
            <a:ext cx="1925637" cy="177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753a45e455_0_642" title="Tabs proof 2_Page_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375" y="1704483"/>
            <a:ext cx="2016825" cy="186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753a45e455_0_642" descr="Psychostimulants: Methamphetamine" title="Tabs proof 2_psychostimulant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69975" y="1700488"/>
            <a:ext cx="2016827" cy="18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753a45e455_0_642" title="Tabs proof 6_youth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35825" y="3829825"/>
            <a:ext cx="2491275" cy="23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753a45e455_0_642" title="Tabs proof 7_mj toolki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93774" y="3829825"/>
            <a:ext cx="2541918" cy="23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53a45e455_0_18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MAT Mentor Program</a:t>
            </a:r>
            <a:endParaRPr/>
          </a:p>
        </p:txBody>
      </p:sp>
      <p:sp>
        <p:nvSpPr>
          <p:cNvPr id="212" name="Google Shape;212;g2753a45e455_0_18"/>
          <p:cNvSpPr txBox="1">
            <a:spLocks noGrp="1"/>
          </p:cNvSpPr>
          <p:nvPr>
            <p:ph type="body" idx="1"/>
          </p:nvPr>
        </p:nvSpPr>
        <p:spPr>
          <a:xfrm>
            <a:off x="457200" y="1397000"/>
            <a:ext cx="4266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>
                <a:solidFill>
                  <a:srgbClr val="222222"/>
                </a:solidFill>
              </a:rPr>
              <a:t>UA Center for Rural Health MAT Mentor program pairs experienced and new MAT providers </a:t>
            </a:r>
            <a:endParaRPr sz="2200">
              <a:solidFill>
                <a:srgbClr val="222222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US" sz="2200">
                <a:solidFill>
                  <a:srgbClr val="403635"/>
                </a:solidFill>
                <a:highlight>
                  <a:srgbClr val="FFFFFF"/>
                </a:highlight>
              </a:rPr>
              <a:t>Provides guidance to new or inexperienced providers to increase their capacity for providing medication-assistance treatment (MAT) services in Arizona.</a:t>
            </a:r>
            <a:endParaRPr sz="22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https://crh.arizona.edu/mentor</a:t>
            </a:r>
            <a:r>
              <a:rPr lang="en-US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900"/>
          </a:p>
        </p:txBody>
      </p:sp>
      <p:pic>
        <p:nvPicPr>
          <p:cNvPr id="213" name="Google Shape;213;g2753a45e455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7350" y="1890424"/>
            <a:ext cx="2594124" cy="28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53a45e455_0_12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Hushabye Nursery</a:t>
            </a:r>
            <a:endParaRPr/>
          </a:p>
        </p:txBody>
      </p:sp>
      <p:sp>
        <p:nvSpPr>
          <p:cNvPr id="220" name="Google Shape;220;g2753a45e455_0_12"/>
          <p:cNvSpPr txBox="1">
            <a:spLocks noGrp="1"/>
          </p:cNvSpPr>
          <p:nvPr>
            <p:ph type="body" idx="1"/>
          </p:nvPr>
        </p:nvSpPr>
        <p:spPr>
          <a:xfrm>
            <a:off x="457200" y="139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endParaRPr sz="1100" u="sng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200"/>
              <a:buChar char="●"/>
            </a:pPr>
            <a:r>
              <a:rPr lang="en-US" sz="2200">
                <a:solidFill>
                  <a:srgbClr val="2C2C2C"/>
                </a:solidFill>
              </a:rPr>
              <a:t>Nursery with detoxification services for substance exposed newborns (SENs)</a:t>
            </a:r>
            <a:endParaRPr sz="2200">
              <a:solidFill>
                <a:srgbClr val="2C2C2C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200"/>
              <a:buChar char="●"/>
            </a:pPr>
            <a:r>
              <a:rPr lang="en-US" sz="2200">
                <a:solidFill>
                  <a:srgbClr val="2C2C2C"/>
                </a:solidFill>
              </a:rPr>
              <a:t>Implementation of the Eat, Sleep, Console method, increasing baby-parent bonding, parenting skills, reducing need for removal from family, and reducing the need for methadone administration in newborns</a:t>
            </a:r>
            <a:endParaRPr sz="2200">
              <a:solidFill>
                <a:srgbClr val="2C2C2C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200"/>
              <a:buChar char="●"/>
            </a:pPr>
            <a:r>
              <a:rPr lang="en-US" sz="2200">
                <a:solidFill>
                  <a:srgbClr val="2C2C2C"/>
                </a:solidFill>
              </a:rPr>
              <a:t>Outpatient treatment for parents of SENs, outreach and women’s services, peer support services, family coaching</a:t>
            </a:r>
            <a:endParaRPr sz="2200">
              <a:solidFill>
                <a:srgbClr val="2C2C2C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endParaRPr sz="3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753a45e455_0_198"/>
          <p:cNvSpPr txBox="1">
            <a:spLocks noGrp="1"/>
          </p:cNvSpPr>
          <p:nvPr>
            <p:ph type="title"/>
          </p:nvPr>
        </p:nvSpPr>
        <p:spPr>
          <a:xfrm>
            <a:off x="457200" y="18085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Opioid Use Disorder Services Locator</a:t>
            </a:r>
            <a:endParaRPr/>
          </a:p>
        </p:txBody>
      </p:sp>
      <p:sp>
        <p:nvSpPr>
          <p:cNvPr id="227" name="Google Shape;227;g2753a45e455_0_198"/>
          <p:cNvSpPr txBox="1"/>
          <p:nvPr/>
        </p:nvSpPr>
        <p:spPr>
          <a:xfrm>
            <a:off x="-69900" y="5373867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opioidservicelocator.azahcccs.gov/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753a45e455_0_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125" y="1454933"/>
            <a:ext cx="3633550" cy="28001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9" name="Google Shape;229;g2753a45e455_0_1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4325" y="1132433"/>
            <a:ext cx="5281825" cy="314344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bd66f6ea5_0_519"/>
          <p:cNvSpPr txBox="1">
            <a:spLocks noGrp="1"/>
          </p:cNvSpPr>
          <p:nvPr>
            <p:ph type="title"/>
          </p:nvPr>
        </p:nvSpPr>
        <p:spPr>
          <a:xfrm>
            <a:off x="457200" y="241136"/>
            <a:ext cx="8229600" cy="1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libri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24/7 Access Points</a:t>
            </a:r>
            <a:endParaRPr/>
          </a:p>
        </p:txBody>
      </p:sp>
      <p:graphicFrame>
        <p:nvGraphicFramePr>
          <p:cNvPr id="235" name="Google Shape;235;g23bd66f6ea5_0_519"/>
          <p:cNvGraphicFramePr/>
          <p:nvPr/>
        </p:nvGraphicFramePr>
        <p:xfrm>
          <a:off x="457200" y="14986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{A08B875C-B3B7-40B0-A290-2B19ED3D6A8F}</a:tableStyleId>
              </a:tblPr>
              <a:tblGrid>
                <a:gridCol w="279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/>
                        <a:t>Provider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/>
                        <a:t>Address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/>
                        <a:t>Phone Number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CODAC Health, Recovery and Wellness</a:t>
                      </a:r>
                      <a:endParaRPr sz="2000" b="1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380 E. Ft. Lowell Road, Tucson, AZ 85705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520-202-1786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Community Bridges, East Valley Addiction Recovery Center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560 S. Bellview, Mesa, AZ 85204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480-461-1711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Community Medical Services</a:t>
                      </a:r>
                      <a:endParaRPr sz="2000" b="1" u="none" strike="noStrike" cap="none" baseline="30000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2806 W. Cactus Road, Phoenix, AZ 85029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602-607-7000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Intensive Treatment Systems, West Clinic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4136 N. 75th Ave #116 Phoenix, AZ 85033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C2C2C"/>
                          </a:solidFill>
                        </a:rPr>
                        <a:t>623-247-1234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6" name="Google Shape;236;g23bd66f6ea5_0_519"/>
          <p:cNvSpPr txBox="1">
            <a:spLocks noGrp="1"/>
          </p:cNvSpPr>
          <p:nvPr>
            <p:ph type="sldNum" idx="12"/>
          </p:nvPr>
        </p:nvSpPr>
        <p:spPr>
          <a:xfrm>
            <a:off x="6705600" y="6196969"/>
            <a:ext cx="21336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0 PowerPoint template">
  <a:themeElements>
    <a:clrScheme name="Custom 35">
      <a:dk1>
        <a:srgbClr val="2C2B2B"/>
      </a:dk1>
      <a:lt1>
        <a:srgbClr val="FFFFFF"/>
      </a:lt1>
      <a:dk2>
        <a:srgbClr val="000000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CA7D2F"/>
      </a:accent5>
      <a:accent6>
        <a:srgbClr val="00728A"/>
      </a:accent6>
      <a:hlink>
        <a:srgbClr val="217EBE"/>
      </a:hlink>
      <a:folHlink>
        <a:srgbClr val="7023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On-screen Show (4:3)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Fira Sans Light</vt:lpstr>
      <vt:lpstr>Courier New</vt:lpstr>
      <vt:lpstr>Arial</vt:lpstr>
      <vt:lpstr>Calibri</vt:lpstr>
      <vt:lpstr>Noto Sans Symbols</vt:lpstr>
      <vt:lpstr>Twentieth Century</vt:lpstr>
      <vt:lpstr>2020 PowerPoint template</vt:lpstr>
      <vt:lpstr>AHCCCS Substance Use Strategies,  Including Expanding ED Naloxone Distribution Efforts </vt:lpstr>
      <vt:lpstr>AHCCCS Substance Use Strategies </vt:lpstr>
      <vt:lpstr>Prevention—PAX GBG</vt:lpstr>
      <vt:lpstr>PowerPoint Presentation</vt:lpstr>
      <vt:lpstr>Substance Abuse Coalition Leaders of Arizona (SACLAz) Toolkits</vt:lpstr>
      <vt:lpstr>MAT Mentor Program</vt:lpstr>
      <vt:lpstr>Hushabye Nursery</vt:lpstr>
      <vt:lpstr>Opioid Use Disorder Services Locator</vt:lpstr>
      <vt:lpstr>24/7 Access Points</vt:lpstr>
      <vt:lpstr>NDP CYE 24 Differential Adjusted Payment (DAP)</vt:lpstr>
      <vt:lpstr>Hospitals/EDs Participating in FFY24 NDP DAP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AHCCCS Substance Use Strategies,  Including Expanding ED Naloxone Distribution Efforts </dc:title>
  <dc:creator>BrookeWest</dc:creator>
  <cp:lastModifiedBy>Stephanie Butler</cp:lastModifiedBy>
  <cp:revision>1</cp:revision>
  <dcterms:created xsi:type="dcterms:W3CDTF">2016-05-18T19:23:34Z</dcterms:created>
  <dcterms:modified xsi:type="dcterms:W3CDTF">2023-11-06T21:55:21Z</dcterms:modified>
</cp:coreProperties>
</file>